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BF2F51-715A-4AE6-A731-DB670945A614}">
  <a:tblStyle styleId="{71BF2F51-715A-4AE6-A731-DB670945A61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7E8"/>
          </a:solidFill>
        </a:fill>
      </a:tcStyle>
    </a:wholeTbl>
    <a:band1H>
      <a:tcTxStyle/>
      <a:tcStyle>
        <a:fill>
          <a:solidFill>
            <a:srgbClr val="CACCCE"/>
          </a:solidFill>
        </a:fill>
      </a:tcStyle>
    </a:band1H>
    <a:band2H>
      <a:tcTxStyle/>
    </a:band2H>
    <a:band1V>
      <a:tcTxStyle/>
      <a:tcStyle>
        <a:fill>
          <a:solidFill>
            <a:srgbClr val="CACCCE"/>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4.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Merriweather-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fe399d277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4fe399d27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979e0e104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e979e0e10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97924087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e97924087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fd9ea09fd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4fd9ea09fd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97924087c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1e97924087c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76ae7867e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2c76ae7867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76ae7867e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2c76ae7867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b625ef1b89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b625ef1b8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625ef1b89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625ef1b89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80f6862c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80f6862c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4fd9ea09fd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4fd9ea09fd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979e0e10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1e979e0e104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5" name="Google Shape;55;p1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6" name="Google Shape;5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3"/>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 name="Google Shape;18;p3"/>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4"/>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6" name="Shape 26"/>
        <p:cNvGrpSpPr/>
        <p:nvPr/>
      </p:nvGrpSpPr>
      <p:grpSpPr>
        <a:xfrm>
          <a:off x="0" y="0"/>
          <a:ext cx="0" cy="0"/>
          <a:chOff x="0" y="0"/>
          <a:chExt cx="0" cy="0"/>
        </a:xfrm>
      </p:grpSpPr>
      <p:sp>
        <p:nvSpPr>
          <p:cNvPr id="27" name="Google Shape;27;p6"/>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8" name="Google Shape;28;p6"/>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9" name="Google Shape;29;p6"/>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7"/>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7"/>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4" name="Google Shape;34;p7"/>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5" name="Google Shape;35;p7"/>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6" name="Google Shape;36;p7"/>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7" name="Google Shape;3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8"/>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8"/>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1" name="Google Shape;41;p8"/>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6" name="Google Shape;46;p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7" name="Google Shape;47;p9"/>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8" name="Google Shape;4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2" name="Google Shape;5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6.jpg"/><Relationship Id="rId5" Type="http://schemas.openxmlformats.org/officeDocument/2006/relationships/image" Target="../media/image19.png"/><Relationship Id="rId6"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6.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pib.gov.in/PressReleasePage.aspx?PRID=1741942" TargetMode="External"/><Relationship Id="rId4" Type="http://schemas.openxmlformats.org/officeDocument/2006/relationships/hyperlink" Target="https://doi.org/10.1145/3609262" TargetMode="External"/><Relationship Id="rId5" Type="http://schemas.openxmlformats.org/officeDocument/2006/relationships/hyperlink" Target="https://doi.org/10.1007/s13593-023-00919-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doi.org/10.1007/s42452-020-03225-9" TargetMode="External"/><Relationship Id="rId4" Type="http://schemas.openxmlformats.org/officeDocument/2006/relationships/hyperlink" Target="https://doi.org/10.1145/360926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farmer.gov.in/" TargetMode="External"/><Relationship Id="rId4" Type="http://schemas.openxmlformats.org/officeDocument/2006/relationships/hyperlink" Target="https://farmos.org/" TargetMode="External"/><Relationship Id="rId5" Type="http://schemas.openxmlformats.org/officeDocument/2006/relationships/image" Target="../media/image31.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a:t>KisanSevak</a:t>
            </a:r>
            <a:endParaRPr/>
          </a:p>
          <a:p>
            <a:pPr indent="0" lvl="0" marL="0" rtl="0" algn="ctr">
              <a:lnSpc>
                <a:spcPct val="100000"/>
              </a:lnSpc>
              <a:spcBef>
                <a:spcPts val="0"/>
              </a:spcBef>
              <a:spcAft>
                <a:spcPts val="0"/>
              </a:spcAft>
              <a:buSzPts val="3600"/>
              <a:buNone/>
            </a:pPr>
            <a:r>
              <a:rPr lang="en-US" sz="2000">
                <a:solidFill>
                  <a:srgbClr val="002F4A"/>
                </a:solidFill>
              </a:rPr>
              <a:t>Sustainable Goal: 12</a:t>
            </a:r>
            <a:endParaRPr/>
          </a:p>
        </p:txBody>
      </p:sp>
      <p:sp>
        <p:nvSpPr>
          <p:cNvPr id="62" name="Google Shape;62;p12"/>
          <p:cNvSpPr txBox="1"/>
          <p:nvPr>
            <p:ph idx="1" type="subTitle"/>
          </p:nvPr>
        </p:nvSpPr>
        <p:spPr>
          <a:xfrm>
            <a:off x="311700" y="180236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a:t>Project Mentor: Mrs. Yugchhaya Ghalphat</a:t>
            </a:r>
            <a:endParaRPr/>
          </a:p>
        </p:txBody>
      </p:sp>
      <p:pic>
        <p:nvPicPr>
          <p:cNvPr id="63" name="Google Shape;63;p12"/>
          <p:cNvPicPr preferRelativeResize="0"/>
          <p:nvPr/>
        </p:nvPicPr>
        <p:blipFill rotWithShape="1">
          <a:blip r:embed="rId3">
            <a:alphaModFix/>
          </a:blip>
          <a:srcRect b="0" l="0" r="0" t="0"/>
          <a:stretch/>
        </p:blipFill>
        <p:spPr>
          <a:xfrm>
            <a:off x="4211900" y="2973475"/>
            <a:ext cx="931600" cy="1504100"/>
          </a:xfrm>
          <a:prstGeom prst="rect">
            <a:avLst/>
          </a:prstGeom>
          <a:noFill/>
          <a:ln>
            <a:noFill/>
          </a:ln>
        </p:spPr>
      </p:pic>
      <p:sp>
        <p:nvSpPr>
          <p:cNvPr id="64" name="Google Shape;64;p12"/>
          <p:cNvSpPr txBox="1"/>
          <p:nvPr/>
        </p:nvSpPr>
        <p:spPr>
          <a:xfrm>
            <a:off x="5831789" y="2715866"/>
            <a:ext cx="3181800" cy="18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3F3F3"/>
                </a:solidFill>
                <a:latin typeface="Arial"/>
                <a:ea typeface="Arial"/>
                <a:cs typeface="Arial"/>
                <a:sym typeface="Arial"/>
              </a:rPr>
              <a:t>Group Number</a:t>
            </a:r>
            <a:r>
              <a:rPr lang="en-US">
                <a:solidFill>
                  <a:srgbClr val="F3F3F3"/>
                </a:solidFill>
              </a:rPr>
              <a:t>:</a:t>
            </a:r>
            <a:r>
              <a:rPr b="0" i="0" lang="en-US" sz="1400" u="none" cap="none" strike="noStrike">
                <a:solidFill>
                  <a:srgbClr val="F3F3F3"/>
                </a:solidFill>
                <a:latin typeface="Arial"/>
                <a:ea typeface="Arial"/>
                <a:cs typeface="Arial"/>
                <a:sym typeface="Arial"/>
              </a:rPr>
              <a:t> 31</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3F3F3"/>
                </a:solidFill>
                <a:latin typeface="Arial"/>
                <a:ea typeface="Arial"/>
                <a:cs typeface="Arial"/>
                <a:sym typeface="Arial"/>
              </a:rPr>
              <a:t>Group Members</a:t>
            </a:r>
            <a:r>
              <a:rPr b="0" i="0" lang="en-US" sz="1400" u="none" cap="none" strike="noStrike">
                <a:solidFill>
                  <a:srgbClr val="F3F3F3"/>
                </a:solidFill>
                <a:latin typeface="Arial"/>
                <a:ea typeface="Arial"/>
                <a:cs typeface="Arial"/>
                <a:sym typeface="Arial"/>
              </a:rPr>
              <a:t>:</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3F3F3"/>
                </a:solidFill>
                <a:latin typeface="Arial"/>
                <a:ea typeface="Arial"/>
                <a:cs typeface="Arial"/>
                <a:sym typeface="Arial"/>
              </a:rPr>
              <a:t>      Shreerang Vaidya  </a:t>
            </a:r>
            <a:r>
              <a:rPr b="0" i="0" lang="en-US" sz="1200" u="none" cap="none" strike="noStrike">
                <a:solidFill>
                  <a:srgbClr val="F3F3F3"/>
                </a:solidFill>
                <a:latin typeface="Arial"/>
                <a:ea typeface="Arial"/>
                <a:cs typeface="Arial"/>
                <a:sym typeface="Arial"/>
              </a:rPr>
              <a:t>D7B 59</a:t>
            </a:r>
            <a:endParaRPr b="0" i="0" sz="12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F3F3F3"/>
                </a:solidFill>
              </a:rPr>
              <a:t>      </a:t>
            </a:r>
            <a:r>
              <a:rPr lang="en-US">
                <a:solidFill>
                  <a:srgbClr val="F3F3F3"/>
                </a:solidFill>
              </a:rPr>
              <a:t> Jatin Navani           </a:t>
            </a:r>
            <a:r>
              <a:rPr lang="en-US" sz="1200">
                <a:solidFill>
                  <a:srgbClr val="F3F3F3"/>
                </a:solidFill>
              </a:rPr>
              <a:t>D7B 34</a:t>
            </a:r>
            <a:endParaRPr sz="1200">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3F3F3"/>
                </a:solidFill>
                <a:latin typeface="Arial"/>
                <a:ea typeface="Arial"/>
                <a:cs typeface="Arial"/>
                <a:sym typeface="Arial"/>
              </a:rPr>
              <a:t>      Anjali Thakrani       </a:t>
            </a:r>
            <a:r>
              <a:rPr b="0" i="0" lang="en-US" sz="1200" u="none" cap="none" strike="noStrike">
                <a:solidFill>
                  <a:srgbClr val="F3F3F3"/>
                </a:solidFill>
                <a:latin typeface="Arial"/>
                <a:ea typeface="Arial"/>
                <a:cs typeface="Arial"/>
                <a:sym typeface="Arial"/>
              </a:rPr>
              <a:t>D7B 57</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3F3F3"/>
                </a:solidFill>
                <a:latin typeface="Arial"/>
                <a:ea typeface="Arial"/>
                <a:cs typeface="Arial"/>
                <a:sym typeface="Arial"/>
              </a:rPr>
              <a:t>      Samarth Nilkanth   </a:t>
            </a:r>
            <a:r>
              <a:rPr b="0" i="0" lang="en-US" sz="1200" u="none" cap="none" strike="noStrike">
                <a:solidFill>
                  <a:srgbClr val="F3F3F3"/>
                </a:solidFill>
                <a:latin typeface="Arial"/>
                <a:ea typeface="Arial"/>
                <a:cs typeface="Arial"/>
                <a:sym typeface="Arial"/>
              </a:rPr>
              <a:t>D7B 38</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3F3F3"/>
                </a:solidFill>
                <a:latin typeface="Arial"/>
                <a:ea typeface="Arial"/>
                <a:cs typeface="Arial"/>
                <a:sym typeface="Arial"/>
              </a:rPr>
              <a:t>     </a:t>
            </a:r>
            <a:endParaRPr b="0" i="0" sz="1200" u="none" cap="none" strike="noStrike">
              <a:solidFill>
                <a:srgbClr val="F3F3F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Hardware, Software, Tools and constraint</a:t>
            </a:r>
            <a:endParaRPr/>
          </a:p>
        </p:txBody>
      </p:sp>
      <p:sp>
        <p:nvSpPr>
          <p:cNvPr id="126" name="Google Shape;126;p21"/>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rPr b="1" lang="en-US" sz="1600">
                <a:solidFill>
                  <a:srgbClr val="1E160E"/>
                </a:solidFill>
              </a:rPr>
              <a:t>Hardware</a:t>
            </a:r>
            <a:r>
              <a:rPr lang="en-US" sz="1600">
                <a:solidFill>
                  <a:srgbClr val="1E160E"/>
                </a:solidFill>
              </a:rPr>
              <a:t>:</a:t>
            </a:r>
            <a:endParaRPr sz="1600">
              <a:solidFill>
                <a:srgbClr val="1E160E"/>
              </a:solidFill>
            </a:endParaRPr>
          </a:p>
          <a:p>
            <a:pPr indent="-228600" lvl="0" marL="457200" rtl="0" algn="l">
              <a:lnSpc>
                <a:spcPct val="115000"/>
              </a:lnSpc>
              <a:spcBef>
                <a:spcPts val="0"/>
              </a:spcBef>
              <a:spcAft>
                <a:spcPts val="0"/>
              </a:spcAft>
              <a:buSzPts val="1400"/>
              <a:buNone/>
            </a:pPr>
            <a:r>
              <a:rPr lang="en-US" sz="1600">
                <a:solidFill>
                  <a:srgbClr val="1E160E"/>
                </a:solidFill>
              </a:rPr>
              <a:t> A mobile device or PC</a:t>
            </a:r>
            <a:endParaRPr sz="1600">
              <a:solidFill>
                <a:srgbClr val="1E160E"/>
              </a:solidFill>
            </a:endParaRPr>
          </a:p>
        </p:txBody>
      </p:sp>
      <p:sp>
        <p:nvSpPr>
          <p:cNvPr id="127" name="Google Shape;127;p21"/>
          <p:cNvSpPr txBox="1"/>
          <p:nvPr>
            <p:ph idx="2" type="body"/>
          </p:nvPr>
        </p:nvSpPr>
        <p:spPr>
          <a:xfrm>
            <a:off x="4832425" y="1353300"/>
            <a:ext cx="3999900" cy="3386100"/>
          </a:xfrm>
          <a:prstGeom prst="rect">
            <a:avLst/>
          </a:prstGeom>
          <a:noFill/>
          <a:ln>
            <a:noFill/>
          </a:ln>
        </p:spPr>
        <p:txBody>
          <a:bodyPr anchorCtr="0" anchor="t" bIns="91425" lIns="91425" spcFirstLastPara="1" rIns="91425" wrap="square" tIns="91425">
            <a:noAutofit/>
          </a:bodyPr>
          <a:lstStyle/>
          <a:p>
            <a:pPr indent="0" lvl="0" marL="228600" rtl="0" algn="l">
              <a:lnSpc>
                <a:spcPct val="115000"/>
              </a:lnSpc>
              <a:spcBef>
                <a:spcPts val="0"/>
              </a:spcBef>
              <a:spcAft>
                <a:spcPts val="0"/>
              </a:spcAft>
              <a:buSzPts val="1400"/>
              <a:buNone/>
            </a:pPr>
            <a:r>
              <a:rPr b="1" lang="en-US" sz="1400">
                <a:solidFill>
                  <a:srgbClr val="1E160E"/>
                </a:solidFill>
              </a:rPr>
              <a:t>Software</a:t>
            </a:r>
            <a:r>
              <a:rPr lang="en-US" sz="1400">
                <a:solidFill>
                  <a:srgbClr val="1E160E"/>
                </a:solidFill>
              </a:rPr>
              <a:t>:</a:t>
            </a:r>
            <a:endParaRPr sz="1400">
              <a:solidFill>
                <a:srgbClr val="1E160E"/>
              </a:solidFill>
            </a:endParaRPr>
          </a:p>
          <a:p>
            <a:pPr indent="-228600" lvl="0" marL="457200" rtl="0" algn="l">
              <a:lnSpc>
                <a:spcPct val="115000"/>
              </a:lnSpc>
              <a:spcBef>
                <a:spcPts val="0"/>
              </a:spcBef>
              <a:spcAft>
                <a:spcPts val="0"/>
              </a:spcAft>
              <a:buSzPts val="1400"/>
              <a:buNone/>
            </a:pPr>
            <a:r>
              <a:rPr lang="en-US" sz="1400" u="sng">
                <a:solidFill>
                  <a:srgbClr val="1E160E"/>
                </a:solidFill>
              </a:rPr>
              <a:t>Front-end: </a:t>
            </a:r>
            <a:endParaRPr/>
          </a:p>
          <a:p>
            <a:pPr indent="-228600" lvl="0" marL="457200" rtl="0" algn="l">
              <a:lnSpc>
                <a:spcPct val="115000"/>
              </a:lnSpc>
              <a:spcBef>
                <a:spcPts val="0"/>
              </a:spcBef>
              <a:spcAft>
                <a:spcPts val="0"/>
              </a:spcAft>
              <a:buSzPts val="1400"/>
              <a:buNone/>
            </a:pPr>
            <a:r>
              <a:rPr lang="en-US" sz="1400">
                <a:solidFill>
                  <a:srgbClr val="1E160E"/>
                </a:solidFill>
              </a:rPr>
              <a:t>	Basic HTML, CSS/Sass, Vite for bundling SCSS</a:t>
            </a:r>
            <a:endParaRPr/>
          </a:p>
          <a:p>
            <a:pPr indent="-228600" lvl="0" marL="457200" rtl="0" algn="l">
              <a:lnSpc>
                <a:spcPct val="115000"/>
              </a:lnSpc>
              <a:spcBef>
                <a:spcPts val="0"/>
              </a:spcBef>
              <a:spcAft>
                <a:spcPts val="0"/>
              </a:spcAft>
              <a:buSzPts val="1400"/>
              <a:buNone/>
            </a:pPr>
            <a:r>
              <a:t/>
            </a:r>
            <a:endParaRPr sz="1400">
              <a:solidFill>
                <a:srgbClr val="1E160E"/>
              </a:solidFill>
            </a:endParaRPr>
          </a:p>
          <a:p>
            <a:pPr indent="-228600" lvl="0" marL="457200" rtl="0" algn="l">
              <a:lnSpc>
                <a:spcPct val="115000"/>
              </a:lnSpc>
              <a:spcBef>
                <a:spcPts val="0"/>
              </a:spcBef>
              <a:spcAft>
                <a:spcPts val="0"/>
              </a:spcAft>
              <a:buSzPts val="1400"/>
              <a:buNone/>
            </a:pPr>
            <a:r>
              <a:rPr lang="en-US" sz="1400" u="sng">
                <a:solidFill>
                  <a:srgbClr val="1E160E"/>
                </a:solidFill>
              </a:rPr>
              <a:t>Back-end:</a:t>
            </a:r>
            <a:endParaRPr/>
          </a:p>
          <a:p>
            <a:pPr indent="-228600" lvl="0" marL="457200" rtl="0" algn="l">
              <a:lnSpc>
                <a:spcPct val="115000"/>
              </a:lnSpc>
              <a:spcBef>
                <a:spcPts val="0"/>
              </a:spcBef>
              <a:spcAft>
                <a:spcPts val="0"/>
              </a:spcAft>
              <a:buSzPts val="1400"/>
              <a:buNone/>
            </a:pPr>
            <a:r>
              <a:rPr lang="en-US" sz="1400">
                <a:solidFill>
                  <a:srgbClr val="1E160E"/>
                </a:solidFill>
              </a:rPr>
              <a:t>	Python (flask)</a:t>
            </a:r>
            <a:endParaRPr/>
          </a:p>
          <a:p>
            <a:pPr indent="-228600" lvl="0" marL="457200" rtl="0" algn="l">
              <a:lnSpc>
                <a:spcPct val="115000"/>
              </a:lnSpc>
              <a:spcBef>
                <a:spcPts val="0"/>
              </a:spcBef>
              <a:spcAft>
                <a:spcPts val="0"/>
              </a:spcAft>
              <a:buSzPts val="1400"/>
              <a:buNone/>
            </a:pPr>
            <a:r>
              <a:t/>
            </a:r>
            <a:endParaRPr sz="1400">
              <a:solidFill>
                <a:srgbClr val="1E160E"/>
              </a:solidFill>
            </a:endParaRPr>
          </a:p>
          <a:p>
            <a:pPr indent="-228600" lvl="0" marL="457200" rtl="0" algn="l">
              <a:lnSpc>
                <a:spcPct val="115000"/>
              </a:lnSpc>
              <a:spcBef>
                <a:spcPts val="0"/>
              </a:spcBef>
              <a:spcAft>
                <a:spcPts val="0"/>
              </a:spcAft>
              <a:buSzPts val="1400"/>
              <a:buNone/>
            </a:pPr>
            <a:r>
              <a:rPr lang="en-US" sz="1400" u="sng">
                <a:solidFill>
                  <a:srgbClr val="1E160E"/>
                </a:solidFill>
              </a:rPr>
              <a:t>Database: </a:t>
            </a:r>
            <a:endParaRPr/>
          </a:p>
          <a:p>
            <a:pPr indent="-228600" lvl="0" marL="457200" rtl="0" algn="l">
              <a:lnSpc>
                <a:spcPct val="115000"/>
              </a:lnSpc>
              <a:spcBef>
                <a:spcPts val="0"/>
              </a:spcBef>
              <a:spcAft>
                <a:spcPts val="0"/>
              </a:spcAft>
              <a:buSzPts val="1400"/>
              <a:buNone/>
            </a:pPr>
            <a:r>
              <a:rPr lang="en-US" sz="1400">
                <a:solidFill>
                  <a:srgbClr val="1E160E"/>
                </a:solidFill>
              </a:rPr>
              <a:t>	MySQL</a:t>
            </a:r>
            <a:endParaRPr/>
          </a:p>
          <a:p>
            <a:pPr indent="-228600" lvl="0" marL="457200" rtl="0" algn="l">
              <a:lnSpc>
                <a:spcPct val="115000"/>
              </a:lnSpc>
              <a:spcBef>
                <a:spcPts val="0"/>
              </a:spcBef>
              <a:spcAft>
                <a:spcPts val="0"/>
              </a:spcAft>
              <a:buSzPts val="1400"/>
              <a:buNone/>
            </a:pPr>
            <a:r>
              <a:t/>
            </a:r>
            <a:endParaRPr sz="1400">
              <a:solidFill>
                <a:srgbClr val="1E160E"/>
              </a:solidFill>
            </a:endParaRPr>
          </a:p>
          <a:p>
            <a:pPr indent="-228600" lvl="0" marL="457200" rtl="0" algn="l">
              <a:lnSpc>
                <a:spcPct val="115000"/>
              </a:lnSpc>
              <a:spcBef>
                <a:spcPts val="0"/>
              </a:spcBef>
              <a:spcAft>
                <a:spcPts val="0"/>
              </a:spcAft>
              <a:buSzPts val="1400"/>
              <a:buNone/>
            </a:pPr>
            <a:r>
              <a:rPr lang="en-US" sz="1400" u="sng">
                <a:solidFill>
                  <a:srgbClr val="1E160E"/>
                </a:solidFill>
              </a:rPr>
              <a:t>ML libraries used: </a:t>
            </a:r>
            <a:endParaRPr/>
          </a:p>
          <a:p>
            <a:pPr indent="-228600" lvl="0" marL="457200" rtl="0" algn="l">
              <a:lnSpc>
                <a:spcPct val="115000"/>
              </a:lnSpc>
              <a:spcBef>
                <a:spcPts val="0"/>
              </a:spcBef>
              <a:spcAft>
                <a:spcPts val="0"/>
              </a:spcAft>
              <a:buSzPts val="1400"/>
              <a:buNone/>
            </a:pPr>
            <a:r>
              <a:rPr lang="en-US" sz="1400">
                <a:solidFill>
                  <a:srgbClr val="1E160E"/>
                </a:solidFill>
              </a:rPr>
              <a:t>	scikit-learn, tensorflow</a:t>
            </a:r>
            <a:endParaRPr sz="1400">
              <a:solidFill>
                <a:srgbClr val="1E160E"/>
              </a:solidFill>
            </a:endParaRPr>
          </a:p>
        </p:txBody>
      </p:sp>
      <p:pic>
        <p:nvPicPr>
          <p:cNvPr id="128" name="Google Shape;128;p21"/>
          <p:cNvPicPr preferRelativeResize="0"/>
          <p:nvPr/>
        </p:nvPicPr>
        <p:blipFill>
          <a:blip r:embed="rId3">
            <a:alphaModFix/>
          </a:blip>
          <a:stretch>
            <a:fillRect/>
          </a:stretch>
        </p:blipFill>
        <p:spPr>
          <a:xfrm>
            <a:off x="188200" y="2627025"/>
            <a:ext cx="1073300" cy="1073300"/>
          </a:xfrm>
          <a:prstGeom prst="rect">
            <a:avLst/>
          </a:prstGeom>
          <a:noFill/>
          <a:ln>
            <a:noFill/>
          </a:ln>
        </p:spPr>
      </p:pic>
      <p:pic>
        <p:nvPicPr>
          <p:cNvPr id="129" name="Google Shape;129;p21"/>
          <p:cNvPicPr preferRelativeResize="0"/>
          <p:nvPr/>
        </p:nvPicPr>
        <p:blipFill>
          <a:blip r:embed="rId4">
            <a:alphaModFix/>
          </a:blip>
          <a:stretch>
            <a:fillRect/>
          </a:stretch>
        </p:blipFill>
        <p:spPr>
          <a:xfrm>
            <a:off x="467529" y="3819325"/>
            <a:ext cx="2096323" cy="1127999"/>
          </a:xfrm>
          <a:prstGeom prst="rect">
            <a:avLst/>
          </a:prstGeom>
          <a:noFill/>
          <a:ln>
            <a:noFill/>
          </a:ln>
        </p:spPr>
      </p:pic>
      <p:pic>
        <p:nvPicPr>
          <p:cNvPr id="130" name="Google Shape;130;p21"/>
          <p:cNvPicPr preferRelativeResize="0"/>
          <p:nvPr/>
        </p:nvPicPr>
        <p:blipFill>
          <a:blip r:embed="rId5">
            <a:alphaModFix/>
          </a:blip>
          <a:stretch>
            <a:fillRect/>
          </a:stretch>
        </p:blipFill>
        <p:spPr>
          <a:xfrm>
            <a:off x="2664150" y="3513725"/>
            <a:ext cx="1375524" cy="1546798"/>
          </a:xfrm>
          <a:prstGeom prst="rect">
            <a:avLst/>
          </a:prstGeom>
          <a:noFill/>
          <a:ln>
            <a:noFill/>
          </a:ln>
        </p:spPr>
      </p:pic>
      <p:pic>
        <p:nvPicPr>
          <p:cNvPr id="131" name="Google Shape;131;p21"/>
          <p:cNvPicPr preferRelativeResize="0"/>
          <p:nvPr/>
        </p:nvPicPr>
        <p:blipFill rotWithShape="1">
          <a:blip r:embed="rId6">
            <a:alphaModFix/>
          </a:blip>
          <a:srcRect b="5060" l="0" r="0" t="-5060"/>
          <a:stretch/>
        </p:blipFill>
        <p:spPr>
          <a:xfrm>
            <a:off x="1437599" y="2156201"/>
            <a:ext cx="1498474" cy="1476851"/>
          </a:xfrm>
          <a:prstGeom prst="rect">
            <a:avLst/>
          </a:prstGeom>
          <a:noFill/>
          <a:ln>
            <a:noFill/>
          </a:ln>
        </p:spPr>
      </p:pic>
      <p:pic>
        <p:nvPicPr>
          <p:cNvPr id="132" name="Google Shape;132;p21"/>
          <p:cNvPicPr preferRelativeResize="0"/>
          <p:nvPr/>
        </p:nvPicPr>
        <p:blipFill>
          <a:blip r:embed="rId7">
            <a:alphaModFix/>
          </a:blip>
          <a:stretch>
            <a:fillRect/>
          </a:stretch>
        </p:blipFill>
        <p:spPr>
          <a:xfrm>
            <a:off x="2936073" y="2407348"/>
            <a:ext cx="1375526" cy="1375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Proposed System</a:t>
            </a:r>
            <a:endParaRPr/>
          </a:p>
        </p:txBody>
      </p:sp>
      <p:sp>
        <p:nvSpPr>
          <p:cNvPr id="138" name="Google Shape;138;p22"/>
          <p:cNvSpPr txBox="1"/>
          <p:nvPr>
            <p:ph idx="1" type="body"/>
          </p:nvPr>
        </p:nvSpPr>
        <p:spPr>
          <a:xfrm>
            <a:off x="161410" y="1338958"/>
            <a:ext cx="8520600" cy="3665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US" sz="1500">
                <a:solidFill>
                  <a:srgbClr val="181C26"/>
                </a:solidFill>
              </a:rPr>
              <a:t>I</a:t>
            </a:r>
            <a:r>
              <a:rPr lang="en-US" sz="1500">
                <a:solidFill>
                  <a:srgbClr val="181C26"/>
                </a:solidFill>
              </a:rPr>
              <a:t>nterface for farmers</a:t>
            </a:r>
            <a:endParaRPr sz="1500">
              <a:solidFill>
                <a:srgbClr val="181C26"/>
              </a:solidFill>
            </a:endParaRPr>
          </a:p>
          <a:p>
            <a:pPr indent="0" lvl="0" marL="0" rtl="0" algn="l">
              <a:lnSpc>
                <a:spcPct val="115000"/>
              </a:lnSpc>
              <a:spcBef>
                <a:spcPts val="0"/>
              </a:spcBef>
              <a:spcAft>
                <a:spcPts val="0"/>
              </a:spcAft>
              <a:buNone/>
            </a:pPr>
            <a:r>
              <a:t/>
            </a:r>
            <a:endParaRPr sz="1500">
              <a:solidFill>
                <a:srgbClr val="181C26"/>
              </a:solidFill>
            </a:endParaRPr>
          </a:p>
          <a:p>
            <a:pPr indent="-311150" lvl="0" marL="457200" rtl="0" algn="l">
              <a:lnSpc>
                <a:spcPct val="115000"/>
              </a:lnSpc>
              <a:spcBef>
                <a:spcPts val="0"/>
              </a:spcBef>
              <a:spcAft>
                <a:spcPts val="0"/>
              </a:spcAft>
              <a:buSzPts val="1300"/>
              <a:buChar char="●"/>
            </a:pPr>
            <a:r>
              <a:rPr lang="en-US" sz="1500">
                <a:solidFill>
                  <a:srgbClr val="181C26"/>
                </a:solidFill>
              </a:rPr>
              <a:t>P</a:t>
            </a:r>
            <a:r>
              <a:rPr lang="en-US" sz="1500">
                <a:solidFill>
                  <a:srgbClr val="181C26"/>
                </a:solidFill>
              </a:rPr>
              <a:t>rediction regarding fertility of the field,</a:t>
            </a:r>
            <a:endParaRPr sz="1500">
              <a:solidFill>
                <a:srgbClr val="181C26"/>
              </a:solidFill>
            </a:endParaRPr>
          </a:p>
          <a:p>
            <a:pPr indent="0" lvl="0" marL="457200" rtl="0" algn="l">
              <a:lnSpc>
                <a:spcPct val="115000"/>
              </a:lnSpc>
              <a:spcBef>
                <a:spcPts val="0"/>
              </a:spcBef>
              <a:spcAft>
                <a:spcPts val="0"/>
              </a:spcAft>
              <a:buNone/>
            </a:pPr>
            <a:r>
              <a:rPr lang="en-US" sz="1500">
                <a:solidFill>
                  <a:srgbClr val="181C26"/>
                </a:solidFill>
              </a:rPr>
              <a:t>yield, market prices, etc.</a:t>
            </a:r>
            <a:endParaRPr sz="1500">
              <a:solidFill>
                <a:srgbClr val="181C26"/>
              </a:solidFill>
            </a:endParaRPr>
          </a:p>
          <a:p>
            <a:pPr indent="0" lvl="0" marL="0" rtl="0" algn="l">
              <a:lnSpc>
                <a:spcPct val="115000"/>
              </a:lnSpc>
              <a:spcBef>
                <a:spcPts val="0"/>
              </a:spcBef>
              <a:spcAft>
                <a:spcPts val="0"/>
              </a:spcAft>
              <a:buNone/>
            </a:pPr>
            <a:r>
              <a:t/>
            </a:r>
            <a:endParaRPr sz="1500">
              <a:solidFill>
                <a:srgbClr val="181C26"/>
              </a:solidFill>
            </a:endParaRPr>
          </a:p>
          <a:p>
            <a:pPr indent="-311150" lvl="0" marL="457200" rtl="0" algn="l">
              <a:lnSpc>
                <a:spcPct val="115000"/>
              </a:lnSpc>
              <a:spcBef>
                <a:spcPts val="0"/>
              </a:spcBef>
              <a:spcAft>
                <a:spcPts val="0"/>
              </a:spcAft>
              <a:buSzPts val="1300"/>
              <a:buChar char="●"/>
            </a:pPr>
            <a:r>
              <a:rPr lang="en-US" sz="1500">
                <a:solidFill>
                  <a:srgbClr val="181C26"/>
                </a:solidFill>
              </a:rPr>
              <a:t>Crop cultivation recommendation</a:t>
            </a:r>
            <a:endParaRPr sz="1500">
              <a:solidFill>
                <a:srgbClr val="181C26"/>
              </a:solidFill>
            </a:endParaRPr>
          </a:p>
          <a:p>
            <a:pPr indent="-228600" lvl="0" marL="457200" rtl="0" algn="l">
              <a:lnSpc>
                <a:spcPct val="115000"/>
              </a:lnSpc>
              <a:spcBef>
                <a:spcPts val="0"/>
              </a:spcBef>
              <a:spcAft>
                <a:spcPts val="0"/>
              </a:spcAft>
              <a:buSzPts val="1300"/>
              <a:buNone/>
            </a:pPr>
            <a:r>
              <a:t/>
            </a:r>
            <a:endParaRPr sz="1500">
              <a:solidFill>
                <a:srgbClr val="181C26"/>
              </a:solidFill>
            </a:endParaRPr>
          </a:p>
          <a:p>
            <a:pPr indent="-311150" lvl="0" marL="457200" rtl="0" algn="l">
              <a:lnSpc>
                <a:spcPct val="115000"/>
              </a:lnSpc>
              <a:spcBef>
                <a:spcPts val="0"/>
              </a:spcBef>
              <a:spcAft>
                <a:spcPts val="0"/>
              </a:spcAft>
              <a:buSzPts val="1300"/>
              <a:buChar char="●"/>
            </a:pPr>
            <a:r>
              <a:rPr lang="en-US" sz="1500">
                <a:solidFill>
                  <a:srgbClr val="181C26"/>
                </a:solidFill>
              </a:rPr>
              <a:t>Cultivation strategy and sales</a:t>
            </a:r>
            <a:endParaRPr/>
          </a:p>
          <a:p>
            <a:pPr indent="-228600" lvl="0" marL="457200" rtl="0" algn="l">
              <a:lnSpc>
                <a:spcPct val="115000"/>
              </a:lnSpc>
              <a:spcBef>
                <a:spcPts val="0"/>
              </a:spcBef>
              <a:spcAft>
                <a:spcPts val="0"/>
              </a:spcAft>
              <a:buSzPts val="1300"/>
              <a:buNone/>
            </a:pPr>
            <a:r>
              <a:t/>
            </a:r>
            <a:endParaRPr sz="1500">
              <a:solidFill>
                <a:srgbClr val="181C26"/>
              </a:solidFill>
            </a:endParaRPr>
          </a:p>
          <a:p>
            <a:pPr indent="-311150" lvl="0" marL="457200" rtl="0" algn="l">
              <a:lnSpc>
                <a:spcPct val="115000"/>
              </a:lnSpc>
              <a:spcBef>
                <a:spcPts val="0"/>
              </a:spcBef>
              <a:spcAft>
                <a:spcPts val="0"/>
              </a:spcAft>
              <a:buSzPts val="1300"/>
              <a:buChar char="●"/>
            </a:pPr>
            <a:r>
              <a:rPr lang="en-US" sz="1500">
                <a:solidFill>
                  <a:srgbClr val="181C26"/>
                </a:solidFill>
              </a:rPr>
              <a:t>User (farmer) can make an account</a:t>
            </a:r>
            <a:endParaRPr/>
          </a:p>
          <a:p>
            <a:pPr indent="0" lvl="0" marL="0" rtl="0" algn="l">
              <a:lnSpc>
                <a:spcPct val="115000"/>
              </a:lnSpc>
              <a:spcBef>
                <a:spcPts val="0"/>
              </a:spcBef>
              <a:spcAft>
                <a:spcPts val="0"/>
              </a:spcAft>
              <a:buSzPts val="1300"/>
              <a:buNone/>
            </a:pPr>
            <a:r>
              <a:t/>
            </a:r>
            <a:endParaRPr sz="1500">
              <a:solidFill>
                <a:srgbClr val="181C26"/>
              </a:solidFill>
            </a:endParaRPr>
          </a:p>
          <a:p>
            <a:pPr indent="0" lvl="0" marL="457200" rtl="0" algn="l">
              <a:lnSpc>
                <a:spcPct val="115000"/>
              </a:lnSpc>
              <a:spcBef>
                <a:spcPts val="0"/>
              </a:spcBef>
              <a:spcAft>
                <a:spcPts val="0"/>
              </a:spcAft>
              <a:buNone/>
            </a:pPr>
            <a:r>
              <a:t/>
            </a:r>
            <a:endParaRPr sz="1500">
              <a:solidFill>
                <a:srgbClr val="181C26"/>
              </a:solidFill>
            </a:endParaRPr>
          </a:p>
        </p:txBody>
      </p:sp>
      <p:pic>
        <p:nvPicPr>
          <p:cNvPr id="139" name="Google Shape;139;p22"/>
          <p:cNvPicPr preferRelativeResize="0"/>
          <p:nvPr/>
        </p:nvPicPr>
        <p:blipFill rotWithShape="1">
          <a:blip r:embed="rId3">
            <a:alphaModFix/>
          </a:blip>
          <a:srcRect b="0" l="19562" r="0" t="0"/>
          <a:stretch/>
        </p:blipFill>
        <p:spPr>
          <a:xfrm>
            <a:off x="4487873" y="1269225"/>
            <a:ext cx="4674527" cy="3874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3">
            <a:alphaModFix/>
          </a:blip>
          <a:stretch>
            <a:fillRect/>
          </a:stretch>
        </p:blipFill>
        <p:spPr>
          <a:xfrm>
            <a:off x="6" y="1395225"/>
            <a:ext cx="4073888" cy="3626399"/>
          </a:xfrm>
          <a:prstGeom prst="rect">
            <a:avLst/>
          </a:prstGeom>
          <a:noFill/>
          <a:ln>
            <a:noFill/>
          </a:ln>
        </p:spPr>
      </p:pic>
      <p:sp>
        <p:nvSpPr>
          <p:cNvPr id="145" name="Google Shape;145;p23"/>
          <p:cNvSpPr txBox="1"/>
          <p:nvPr>
            <p:ph type="title"/>
          </p:nvPr>
        </p:nvSpPr>
        <p:spPr>
          <a:xfrm>
            <a:off x="311700" y="0"/>
            <a:ext cx="8520600" cy="121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800"/>
              </a:spcBef>
              <a:spcAft>
                <a:spcPts val="0"/>
              </a:spcAft>
              <a:buSzPts val="2800"/>
              <a:buNone/>
            </a:pPr>
            <a:r>
              <a:rPr lang="en-US"/>
              <a:t>Architecture/ Framework   (Block Diagram, Conceptual Diagram, ER Diagram)</a:t>
            </a:r>
            <a:endParaRPr/>
          </a:p>
        </p:txBody>
      </p:sp>
      <p:sp>
        <p:nvSpPr>
          <p:cNvPr id="146" name="Google Shape;146;p23"/>
          <p:cNvSpPr txBox="1"/>
          <p:nvPr/>
        </p:nvSpPr>
        <p:spPr>
          <a:xfrm>
            <a:off x="311696" y="1341450"/>
            <a:ext cx="44394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rgbClr val="181C26"/>
                </a:solidFill>
              </a:rPr>
              <a:t>Machine Learning Block Diagram</a:t>
            </a:r>
            <a:endParaRPr b="1" sz="1600">
              <a:solidFill>
                <a:srgbClr val="181C26"/>
              </a:solidFill>
            </a:endParaRPr>
          </a:p>
        </p:txBody>
      </p:sp>
      <p:sp>
        <p:nvSpPr>
          <p:cNvPr id="147" name="Google Shape;147;p23"/>
          <p:cNvSpPr txBox="1"/>
          <p:nvPr/>
        </p:nvSpPr>
        <p:spPr>
          <a:xfrm>
            <a:off x="4883350" y="1319100"/>
            <a:ext cx="38193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Roboto"/>
                <a:ea typeface="Roboto"/>
                <a:cs typeface="Roboto"/>
                <a:sym typeface="Roboto"/>
              </a:rPr>
              <a:t>Front End Block Diagram</a:t>
            </a:r>
            <a:endParaRPr b="1">
              <a:latin typeface="Roboto"/>
              <a:ea typeface="Roboto"/>
              <a:cs typeface="Roboto"/>
              <a:sym typeface="Roboto"/>
            </a:endParaRPr>
          </a:p>
        </p:txBody>
      </p:sp>
      <p:pic>
        <p:nvPicPr>
          <p:cNvPr id="148" name="Google Shape;148;p23"/>
          <p:cNvPicPr preferRelativeResize="0"/>
          <p:nvPr/>
        </p:nvPicPr>
        <p:blipFill>
          <a:blip r:embed="rId4">
            <a:alphaModFix/>
          </a:blip>
          <a:stretch>
            <a:fillRect/>
          </a:stretch>
        </p:blipFill>
        <p:spPr>
          <a:xfrm>
            <a:off x="5999625" y="1702500"/>
            <a:ext cx="2233939" cy="3136200"/>
          </a:xfrm>
          <a:prstGeom prst="rect">
            <a:avLst/>
          </a:prstGeom>
          <a:noFill/>
          <a:ln>
            <a:noFill/>
          </a:ln>
        </p:spPr>
      </p:pic>
      <p:sp>
        <p:nvSpPr>
          <p:cNvPr id="149" name="Google Shape;149;p23"/>
          <p:cNvSpPr txBox="1"/>
          <p:nvPr/>
        </p:nvSpPr>
        <p:spPr>
          <a:xfrm>
            <a:off x="2906250" y="4718300"/>
            <a:ext cx="33315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Roboto"/>
                <a:ea typeface="Roboto"/>
                <a:cs typeface="Roboto"/>
                <a:sym typeface="Roboto"/>
              </a:rPr>
              <a:t>MORE ON THESE IN METHODOLOGY!</a:t>
            </a:r>
            <a:endParaRPr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Methodology: Algorithm and Process Design</a:t>
            </a:r>
            <a:endParaRPr/>
          </a:p>
        </p:txBody>
      </p:sp>
      <p:sp>
        <p:nvSpPr>
          <p:cNvPr id="155" name="Google Shape;155;p24"/>
          <p:cNvSpPr txBox="1"/>
          <p:nvPr>
            <p:ph idx="1" type="body"/>
          </p:nvPr>
        </p:nvSpPr>
        <p:spPr>
          <a:xfrm>
            <a:off x="200225" y="1318800"/>
            <a:ext cx="4978200" cy="3694800"/>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US" sz="1200">
                <a:solidFill>
                  <a:srgbClr val="181C26"/>
                </a:solidFill>
              </a:rPr>
              <a:t>1. Data Collection (kaggle)</a:t>
            </a:r>
            <a:br>
              <a:rPr lang="en-US" sz="1200">
                <a:solidFill>
                  <a:srgbClr val="181C26"/>
                </a:solidFill>
              </a:rPr>
            </a:br>
            <a:endParaRPr sz="1200">
              <a:solidFill>
                <a:srgbClr val="181C26"/>
              </a:solidFill>
            </a:endParaRPr>
          </a:p>
          <a:p>
            <a:pPr indent="0" lvl="0" marL="146050" rtl="0" algn="l">
              <a:lnSpc>
                <a:spcPct val="115000"/>
              </a:lnSpc>
              <a:spcBef>
                <a:spcPts val="0"/>
              </a:spcBef>
              <a:spcAft>
                <a:spcPts val="0"/>
              </a:spcAft>
              <a:buSzPts val="1300"/>
              <a:buNone/>
            </a:pPr>
            <a:r>
              <a:rPr lang="en-US" sz="1200">
                <a:solidFill>
                  <a:srgbClr val="181C26"/>
                </a:solidFill>
              </a:rPr>
              <a:t>2. Data Preprocessing - </a:t>
            </a:r>
            <a:endParaRPr sz="1200">
              <a:solidFill>
                <a:srgbClr val="181C26"/>
              </a:solidFill>
            </a:endParaRPr>
          </a:p>
          <a:p>
            <a:pPr indent="0" lvl="0" marL="146050" rtl="0" algn="l">
              <a:lnSpc>
                <a:spcPct val="115000"/>
              </a:lnSpc>
              <a:spcBef>
                <a:spcPts val="0"/>
              </a:spcBef>
              <a:spcAft>
                <a:spcPts val="0"/>
              </a:spcAft>
              <a:buSzPts val="1300"/>
              <a:buNone/>
            </a:pPr>
            <a:r>
              <a:rPr lang="en-US" sz="1200">
                <a:solidFill>
                  <a:srgbClr val="181C26"/>
                </a:solidFill>
              </a:rPr>
              <a:t>	</a:t>
            </a:r>
            <a:r>
              <a:rPr b="1" lang="en-US" sz="1200">
                <a:solidFill>
                  <a:srgbClr val="181C26"/>
                </a:solidFill>
              </a:rPr>
              <a:t>Removal of irrelevant data</a:t>
            </a:r>
            <a:br>
              <a:rPr b="1" lang="en-US" sz="1200">
                <a:solidFill>
                  <a:srgbClr val="181C26"/>
                </a:solidFill>
              </a:rPr>
            </a:br>
            <a:endParaRPr b="1" sz="1200">
              <a:solidFill>
                <a:srgbClr val="181C26"/>
              </a:solidFill>
            </a:endParaRPr>
          </a:p>
          <a:p>
            <a:pPr indent="0" lvl="0" marL="146050" rtl="0" algn="l">
              <a:lnSpc>
                <a:spcPct val="115000"/>
              </a:lnSpc>
              <a:spcBef>
                <a:spcPts val="0"/>
              </a:spcBef>
              <a:spcAft>
                <a:spcPts val="0"/>
              </a:spcAft>
              <a:buSzPts val="1300"/>
              <a:buNone/>
            </a:pPr>
            <a:r>
              <a:rPr lang="en-US" sz="1200">
                <a:solidFill>
                  <a:srgbClr val="181C26"/>
                </a:solidFill>
              </a:rPr>
              <a:t>3. Feature Selection -</a:t>
            </a:r>
            <a:endParaRPr sz="1200">
              <a:solidFill>
                <a:srgbClr val="181C26"/>
              </a:solidFill>
            </a:endParaRPr>
          </a:p>
          <a:p>
            <a:pPr indent="0" lvl="0" marL="146050" rtl="0" algn="l">
              <a:lnSpc>
                <a:spcPct val="115000"/>
              </a:lnSpc>
              <a:spcBef>
                <a:spcPts val="0"/>
              </a:spcBef>
              <a:spcAft>
                <a:spcPts val="0"/>
              </a:spcAft>
              <a:buSzPts val="1300"/>
              <a:buNone/>
            </a:pPr>
            <a:r>
              <a:rPr lang="en-US" sz="1200">
                <a:solidFill>
                  <a:srgbClr val="181C26"/>
                </a:solidFill>
              </a:rPr>
              <a:t>	crop recommendation:</a:t>
            </a:r>
            <a:endParaRPr sz="1200">
              <a:solidFill>
                <a:srgbClr val="181C26"/>
              </a:solidFill>
            </a:endParaRPr>
          </a:p>
          <a:p>
            <a:pPr indent="311150" lvl="0" marL="603250" rtl="0" algn="l">
              <a:lnSpc>
                <a:spcPct val="115000"/>
              </a:lnSpc>
              <a:spcBef>
                <a:spcPts val="0"/>
              </a:spcBef>
              <a:spcAft>
                <a:spcPts val="0"/>
              </a:spcAft>
              <a:buSzPts val="1300"/>
              <a:buNone/>
            </a:pPr>
            <a:r>
              <a:rPr lang="en-US" sz="1200">
                <a:solidFill>
                  <a:srgbClr val="181C26"/>
                </a:solidFill>
              </a:rPr>
              <a:t>N:P:K ratio,</a:t>
            </a:r>
            <a:endParaRPr sz="1200">
              <a:solidFill>
                <a:srgbClr val="181C26"/>
              </a:solidFill>
            </a:endParaRPr>
          </a:p>
          <a:p>
            <a:pPr indent="311150" lvl="0" marL="603250" rtl="0" algn="l">
              <a:lnSpc>
                <a:spcPct val="115000"/>
              </a:lnSpc>
              <a:spcBef>
                <a:spcPts val="0"/>
              </a:spcBef>
              <a:spcAft>
                <a:spcPts val="0"/>
              </a:spcAft>
              <a:buSzPts val="1300"/>
              <a:buNone/>
            </a:pPr>
            <a:r>
              <a:rPr lang="en-US" sz="1200">
                <a:solidFill>
                  <a:srgbClr val="181C26"/>
                </a:solidFill>
              </a:rPr>
              <a:t>temperature,</a:t>
            </a:r>
            <a:br>
              <a:rPr lang="en-US" sz="1200">
                <a:solidFill>
                  <a:srgbClr val="181C26"/>
                </a:solidFill>
              </a:rPr>
            </a:br>
            <a:r>
              <a:rPr lang="en-US" sz="1200">
                <a:solidFill>
                  <a:srgbClr val="181C26"/>
                </a:solidFill>
              </a:rPr>
              <a:t>	humidity,</a:t>
            </a:r>
            <a:br>
              <a:rPr lang="en-US" sz="1200">
                <a:solidFill>
                  <a:srgbClr val="181C26"/>
                </a:solidFill>
              </a:rPr>
            </a:br>
            <a:r>
              <a:rPr lang="en-US" sz="1200">
                <a:solidFill>
                  <a:srgbClr val="181C26"/>
                </a:solidFill>
              </a:rPr>
              <a:t>	pH rainfall</a:t>
            </a:r>
            <a:endParaRPr sz="1200">
              <a:solidFill>
                <a:srgbClr val="181C26"/>
              </a:solidFill>
            </a:endParaRPr>
          </a:p>
          <a:p>
            <a:pPr indent="0" lvl="0" marL="146050" rtl="0" algn="l">
              <a:lnSpc>
                <a:spcPct val="115000"/>
              </a:lnSpc>
              <a:spcBef>
                <a:spcPts val="0"/>
              </a:spcBef>
              <a:spcAft>
                <a:spcPts val="0"/>
              </a:spcAft>
              <a:buSzPts val="1300"/>
              <a:buNone/>
            </a:pPr>
            <a:r>
              <a:rPr lang="en-US" sz="1200">
                <a:solidFill>
                  <a:srgbClr val="181C26"/>
                </a:solidFill>
              </a:rPr>
              <a:t>	yield prediction:</a:t>
            </a:r>
            <a:br>
              <a:rPr lang="en-US" sz="1200">
                <a:solidFill>
                  <a:srgbClr val="181C26"/>
                </a:solidFill>
              </a:rPr>
            </a:br>
            <a:r>
              <a:rPr lang="en-US" sz="1200">
                <a:solidFill>
                  <a:srgbClr val="181C26"/>
                </a:solidFill>
              </a:rPr>
              <a:t>		name of the crop,</a:t>
            </a:r>
            <a:br>
              <a:rPr lang="en-US" sz="1200">
                <a:solidFill>
                  <a:srgbClr val="181C26"/>
                </a:solidFill>
              </a:rPr>
            </a:br>
            <a:r>
              <a:rPr lang="en-US" sz="1200">
                <a:solidFill>
                  <a:srgbClr val="181C26"/>
                </a:solidFill>
              </a:rPr>
              <a:t>		average rainfall (mm/year),</a:t>
            </a:r>
            <a:br>
              <a:rPr lang="en-US" sz="1200">
                <a:solidFill>
                  <a:srgbClr val="181C26"/>
                </a:solidFill>
              </a:rPr>
            </a:br>
            <a:r>
              <a:rPr lang="en-US" sz="1200">
                <a:solidFill>
                  <a:srgbClr val="181C26"/>
                </a:solidFill>
              </a:rPr>
              <a:t>		tons of pesticides used,</a:t>
            </a:r>
            <a:br>
              <a:rPr lang="en-US" sz="1200">
                <a:solidFill>
                  <a:srgbClr val="181C26"/>
                </a:solidFill>
              </a:rPr>
            </a:br>
            <a:r>
              <a:rPr lang="en-US" sz="1200">
                <a:solidFill>
                  <a:srgbClr val="181C26"/>
                </a:solidFill>
              </a:rPr>
              <a:t>		temperature</a:t>
            </a:r>
            <a:endParaRPr sz="1200">
              <a:solidFill>
                <a:srgbClr val="181C26"/>
              </a:solidFill>
            </a:endParaRPr>
          </a:p>
          <a:p>
            <a:pPr indent="-228600" lvl="0" marL="457200" rtl="0" algn="l">
              <a:lnSpc>
                <a:spcPct val="115000"/>
              </a:lnSpc>
              <a:spcBef>
                <a:spcPts val="0"/>
              </a:spcBef>
              <a:spcAft>
                <a:spcPts val="0"/>
              </a:spcAft>
              <a:buSzPts val="1300"/>
              <a:buNone/>
            </a:pPr>
            <a:r>
              <a:t/>
            </a:r>
            <a:endParaRPr b="1">
              <a:solidFill>
                <a:srgbClr val="181C26"/>
              </a:solidFill>
            </a:endParaRPr>
          </a:p>
        </p:txBody>
      </p:sp>
      <p:pic>
        <p:nvPicPr>
          <p:cNvPr id="156" name="Google Shape;156;p24"/>
          <p:cNvPicPr preferRelativeResize="0"/>
          <p:nvPr/>
        </p:nvPicPr>
        <p:blipFill>
          <a:blip r:embed="rId3">
            <a:alphaModFix/>
          </a:blip>
          <a:stretch>
            <a:fillRect/>
          </a:stretch>
        </p:blipFill>
        <p:spPr>
          <a:xfrm>
            <a:off x="4653475" y="1438826"/>
            <a:ext cx="4278350" cy="1749850"/>
          </a:xfrm>
          <a:prstGeom prst="rect">
            <a:avLst/>
          </a:prstGeom>
          <a:noFill/>
          <a:ln>
            <a:noFill/>
          </a:ln>
        </p:spPr>
      </p:pic>
      <p:sp>
        <p:nvSpPr>
          <p:cNvPr id="157" name="Google Shape;157;p24"/>
          <p:cNvSpPr txBox="1"/>
          <p:nvPr/>
        </p:nvSpPr>
        <p:spPr>
          <a:xfrm>
            <a:off x="4530475" y="3603450"/>
            <a:ext cx="1368000" cy="9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Random Forest (Ensemble Learning)</a:t>
            </a:r>
            <a:endParaRPr>
              <a:latin typeface="Roboto"/>
              <a:ea typeface="Roboto"/>
              <a:cs typeface="Roboto"/>
              <a:sym typeface="Roboto"/>
            </a:endParaRPr>
          </a:p>
        </p:txBody>
      </p:sp>
      <p:pic>
        <p:nvPicPr>
          <p:cNvPr id="158" name="Google Shape;158;p24"/>
          <p:cNvPicPr preferRelativeResize="0"/>
          <p:nvPr/>
        </p:nvPicPr>
        <p:blipFill>
          <a:blip r:embed="rId4">
            <a:alphaModFix/>
          </a:blip>
          <a:stretch>
            <a:fillRect/>
          </a:stretch>
        </p:blipFill>
        <p:spPr>
          <a:xfrm>
            <a:off x="5898475" y="3267538"/>
            <a:ext cx="3087175" cy="17858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Methodology: Algorithm and Process Design</a:t>
            </a:r>
            <a:endParaRPr/>
          </a:p>
        </p:txBody>
      </p:sp>
      <p:sp>
        <p:nvSpPr>
          <p:cNvPr id="164" name="Google Shape;164;p25"/>
          <p:cNvSpPr txBox="1"/>
          <p:nvPr>
            <p:ph idx="1" type="body"/>
          </p:nvPr>
        </p:nvSpPr>
        <p:spPr>
          <a:xfrm>
            <a:off x="200225" y="1318800"/>
            <a:ext cx="4978200" cy="3694800"/>
          </a:xfrm>
          <a:prstGeom prst="rect">
            <a:avLst/>
          </a:prstGeom>
          <a:noFill/>
          <a:ln>
            <a:noFill/>
          </a:ln>
        </p:spPr>
        <p:txBody>
          <a:bodyPr anchorCtr="0" anchor="t" bIns="91425" lIns="91425" spcFirstLastPara="1" rIns="91425" wrap="square" tIns="91425">
            <a:noAutofit/>
          </a:bodyPr>
          <a:lstStyle/>
          <a:p>
            <a:pPr indent="0" lvl="0" marL="146050" rtl="0" algn="l">
              <a:spcBef>
                <a:spcPts val="0"/>
              </a:spcBef>
              <a:spcAft>
                <a:spcPts val="0"/>
              </a:spcAft>
              <a:buSzPts val="1300"/>
              <a:buNone/>
            </a:pPr>
            <a:r>
              <a:rPr lang="en-US" sz="1200">
                <a:solidFill>
                  <a:srgbClr val="181C26"/>
                </a:solidFill>
              </a:rPr>
              <a:t>4. Model Selection -</a:t>
            </a:r>
            <a:br>
              <a:rPr lang="en-US" sz="1200">
                <a:solidFill>
                  <a:srgbClr val="181C26"/>
                </a:solidFill>
              </a:rPr>
            </a:br>
            <a:r>
              <a:rPr lang="en-US" sz="1200">
                <a:solidFill>
                  <a:srgbClr val="181C26"/>
                </a:solidFill>
              </a:rPr>
              <a:t>	</a:t>
            </a:r>
            <a:r>
              <a:rPr b="1" lang="en-US" sz="1200">
                <a:solidFill>
                  <a:srgbClr val="181C26"/>
                </a:solidFill>
              </a:rPr>
              <a:t>SVM</a:t>
            </a:r>
            <a:br>
              <a:rPr lang="en-US" sz="1200">
                <a:solidFill>
                  <a:srgbClr val="181C26"/>
                </a:solidFill>
              </a:rPr>
            </a:br>
            <a:r>
              <a:rPr lang="en-US" sz="1200">
                <a:solidFill>
                  <a:srgbClr val="181C26"/>
                </a:solidFill>
              </a:rPr>
              <a:t>                     - works well in multi-dimensional spaces (</a:t>
            </a:r>
            <a:r>
              <a:rPr b="1" lang="en-US" sz="1200">
                <a:solidFill>
                  <a:srgbClr val="181C26"/>
                </a:solidFill>
              </a:rPr>
              <a:t>6</a:t>
            </a:r>
            <a:r>
              <a:rPr lang="en-US" sz="1200">
                <a:solidFill>
                  <a:srgbClr val="181C26"/>
                </a:solidFill>
              </a:rPr>
              <a:t> features in</a:t>
            </a:r>
            <a:br>
              <a:rPr lang="en-US" sz="1200">
                <a:solidFill>
                  <a:srgbClr val="181C26"/>
                </a:solidFill>
              </a:rPr>
            </a:br>
            <a:r>
              <a:rPr lang="en-US" sz="1200">
                <a:solidFill>
                  <a:srgbClr val="181C26"/>
                </a:solidFill>
              </a:rPr>
              <a:t>		  our case)</a:t>
            </a:r>
            <a:br>
              <a:rPr lang="en-US" sz="1200">
                <a:solidFill>
                  <a:srgbClr val="181C26"/>
                </a:solidFill>
              </a:rPr>
            </a:br>
            <a:r>
              <a:rPr lang="en-US" sz="1200">
                <a:solidFill>
                  <a:srgbClr val="181C26"/>
                </a:solidFill>
              </a:rPr>
              <a:t>                     - only con is noise vulnerability but data is clean</a:t>
            </a:r>
            <a:endParaRPr sz="1200">
              <a:solidFill>
                <a:srgbClr val="181C26"/>
              </a:solidFill>
            </a:endParaRPr>
          </a:p>
          <a:p>
            <a:pPr indent="311150" lvl="0" marL="146050" rtl="0" algn="l">
              <a:spcBef>
                <a:spcPts val="0"/>
              </a:spcBef>
              <a:spcAft>
                <a:spcPts val="0"/>
              </a:spcAft>
              <a:buSzPts val="1300"/>
              <a:buNone/>
            </a:pPr>
            <a:r>
              <a:rPr b="1" lang="en-US" sz="1200">
                <a:solidFill>
                  <a:srgbClr val="181C26"/>
                </a:solidFill>
              </a:rPr>
              <a:t>Random Forest Regressor</a:t>
            </a:r>
            <a:br>
              <a:rPr lang="en-US" sz="1200">
                <a:solidFill>
                  <a:srgbClr val="181C26"/>
                </a:solidFill>
              </a:rPr>
            </a:br>
            <a:r>
              <a:rPr lang="en-US" sz="1200">
                <a:solidFill>
                  <a:srgbClr val="181C26"/>
                </a:solidFill>
              </a:rPr>
              <a:t>                     - better for handling non-linear relations between data</a:t>
            </a:r>
            <a:br>
              <a:rPr lang="en-US" sz="1200">
                <a:solidFill>
                  <a:srgbClr val="181C26"/>
                </a:solidFill>
              </a:rPr>
            </a:br>
            <a:r>
              <a:rPr lang="en-US" sz="1200">
                <a:solidFill>
                  <a:srgbClr val="181C26"/>
                </a:solidFill>
              </a:rPr>
              <a:t>                     - less prone to overfitting</a:t>
            </a:r>
            <a:endParaRPr sz="1200">
              <a:solidFill>
                <a:srgbClr val="181C26"/>
              </a:solidFill>
            </a:endParaRPr>
          </a:p>
          <a:p>
            <a:pPr indent="0" lvl="0" marL="146050" rtl="0" algn="l">
              <a:spcBef>
                <a:spcPts val="0"/>
              </a:spcBef>
              <a:spcAft>
                <a:spcPts val="0"/>
              </a:spcAft>
              <a:buSzPts val="1300"/>
              <a:buNone/>
            </a:pPr>
            <a:r>
              <a:rPr lang="en-US" sz="1200">
                <a:solidFill>
                  <a:srgbClr val="181C26"/>
                </a:solidFill>
              </a:rPr>
              <a:t>                     - less prone to noise</a:t>
            </a:r>
            <a:endParaRPr sz="1200">
              <a:solidFill>
                <a:srgbClr val="181C26"/>
              </a:solidFill>
            </a:endParaRPr>
          </a:p>
          <a:p>
            <a:pPr indent="0" lvl="0" marL="146050" rtl="0" algn="l">
              <a:spcBef>
                <a:spcPts val="0"/>
              </a:spcBef>
              <a:spcAft>
                <a:spcPts val="0"/>
              </a:spcAft>
              <a:buSzPts val="1300"/>
              <a:buNone/>
            </a:pPr>
            <a:r>
              <a:rPr lang="en-US" sz="1200">
                <a:solidFill>
                  <a:srgbClr val="181C26"/>
                </a:solidFill>
              </a:rPr>
              <a:t>	</a:t>
            </a:r>
            <a:r>
              <a:rPr b="1" lang="en-US" sz="1200">
                <a:solidFill>
                  <a:srgbClr val="181C26"/>
                </a:solidFill>
              </a:rPr>
              <a:t>LSTM</a:t>
            </a:r>
            <a:endParaRPr b="1" sz="1200">
              <a:solidFill>
                <a:srgbClr val="181C26"/>
              </a:solidFill>
            </a:endParaRPr>
          </a:p>
          <a:p>
            <a:pPr indent="0" lvl="0" marL="146050" rtl="0" algn="l">
              <a:spcBef>
                <a:spcPts val="0"/>
              </a:spcBef>
              <a:spcAft>
                <a:spcPts val="0"/>
              </a:spcAft>
              <a:buSzPts val="1300"/>
              <a:buNone/>
            </a:pPr>
            <a:r>
              <a:rPr b="1" lang="en-US" sz="1200">
                <a:solidFill>
                  <a:srgbClr val="181C26"/>
                </a:solidFill>
              </a:rPr>
              <a:t>		-</a:t>
            </a:r>
            <a:r>
              <a:rPr lang="en-US" sz="1200">
                <a:solidFill>
                  <a:srgbClr val="222222"/>
                </a:solidFill>
                <a:highlight>
                  <a:schemeClr val="lt1"/>
                </a:highlight>
              </a:rPr>
              <a:t>Handles Variable-Length Sequences</a:t>
            </a:r>
            <a:endParaRPr sz="1200">
              <a:solidFill>
                <a:srgbClr val="222222"/>
              </a:solidFill>
              <a:highlight>
                <a:schemeClr val="lt1"/>
              </a:highlight>
            </a:endParaRPr>
          </a:p>
          <a:p>
            <a:pPr indent="0" lvl="0" marL="146050" rtl="0" algn="l">
              <a:spcBef>
                <a:spcPts val="0"/>
              </a:spcBef>
              <a:spcAft>
                <a:spcPts val="0"/>
              </a:spcAft>
              <a:buSzPts val="1300"/>
              <a:buNone/>
            </a:pPr>
            <a:r>
              <a:rPr lang="en-US" sz="1200">
                <a:solidFill>
                  <a:srgbClr val="222222"/>
                </a:solidFill>
                <a:highlight>
                  <a:schemeClr val="lt1"/>
                </a:highlight>
              </a:rPr>
              <a:t>		-Effective for Sequences</a:t>
            </a:r>
            <a:endParaRPr sz="1200">
              <a:solidFill>
                <a:srgbClr val="222222"/>
              </a:solidFill>
              <a:highlight>
                <a:schemeClr val="lt1"/>
              </a:highlight>
            </a:endParaRPr>
          </a:p>
          <a:p>
            <a:pPr indent="0" lvl="0" marL="146050" rtl="0" algn="l">
              <a:spcBef>
                <a:spcPts val="0"/>
              </a:spcBef>
              <a:spcAft>
                <a:spcPts val="0"/>
              </a:spcAft>
              <a:buSzPts val="1300"/>
              <a:buNone/>
            </a:pPr>
            <a:r>
              <a:rPr lang="en-US">
                <a:solidFill>
                  <a:srgbClr val="181C26"/>
                </a:solidFill>
              </a:rPr>
              <a:t>5. Model Training</a:t>
            </a:r>
            <a:br>
              <a:rPr lang="en-US">
                <a:solidFill>
                  <a:srgbClr val="181C26"/>
                </a:solidFill>
              </a:rPr>
            </a:br>
            <a:r>
              <a:rPr lang="en-US" sz="1200">
                <a:solidFill>
                  <a:srgbClr val="181C26"/>
                </a:solidFill>
              </a:rPr>
              <a:t>                     </a:t>
            </a:r>
            <a:r>
              <a:rPr lang="en-US">
                <a:solidFill>
                  <a:srgbClr val="181C26"/>
                </a:solidFill>
              </a:rPr>
              <a:t>- persistent models with sklearn</a:t>
            </a:r>
            <a:endParaRPr>
              <a:solidFill>
                <a:srgbClr val="181C26"/>
              </a:solidFill>
            </a:endParaRPr>
          </a:p>
          <a:p>
            <a:pPr indent="0" lvl="0" marL="146050" rtl="0" algn="l">
              <a:spcBef>
                <a:spcPts val="0"/>
              </a:spcBef>
              <a:spcAft>
                <a:spcPts val="0"/>
              </a:spcAft>
              <a:buSzPts val="1300"/>
              <a:buNone/>
            </a:pPr>
            <a:r>
              <a:rPr lang="en-US">
                <a:solidFill>
                  <a:srgbClr val="181C26"/>
                </a:solidFill>
              </a:rPr>
              <a:t>6. Model Evaluation</a:t>
            </a:r>
            <a:endParaRPr>
              <a:solidFill>
                <a:srgbClr val="181C26"/>
              </a:solidFill>
            </a:endParaRPr>
          </a:p>
          <a:p>
            <a:pPr indent="0" lvl="0" marL="146050" rtl="0" algn="l">
              <a:spcBef>
                <a:spcPts val="0"/>
              </a:spcBef>
              <a:spcAft>
                <a:spcPts val="0"/>
              </a:spcAft>
              <a:buSzPts val="1300"/>
              <a:buNone/>
            </a:pPr>
            <a:r>
              <a:rPr lang="en-US">
                <a:solidFill>
                  <a:srgbClr val="181C26"/>
                </a:solidFill>
              </a:rPr>
              <a:t>7. Interpretation</a:t>
            </a:r>
            <a:endParaRPr>
              <a:solidFill>
                <a:srgbClr val="181C26"/>
              </a:solidFill>
            </a:endParaRPr>
          </a:p>
          <a:p>
            <a:pPr indent="0" lvl="0" marL="146050" rtl="0" algn="l">
              <a:spcBef>
                <a:spcPts val="0"/>
              </a:spcBef>
              <a:spcAft>
                <a:spcPts val="0"/>
              </a:spcAft>
              <a:buSzPts val="1300"/>
              <a:buNone/>
            </a:pPr>
            <a:r>
              <a:rPr lang="en-US">
                <a:solidFill>
                  <a:srgbClr val="181C26"/>
                </a:solidFill>
              </a:rPr>
              <a:t>8. Fine-tuning</a:t>
            </a:r>
            <a:endParaRPr>
              <a:solidFill>
                <a:srgbClr val="181C26"/>
              </a:solidFill>
            </a:endParaRPr>
          </a:p>
        </p:txBody>
      </p:sp>
      <p:sp>
        <p:nvSpPr>
          <p:cNvPr id="165" name="Google Shape;165;p25"/>
          <p:cNvSpPr txBox="1"/>
          <p:nvPr/>
        </p:nvSpPr>
        <p:spPr>
          <a:xfrm>
            <a:off x="6200838" y="4112900"/>
            <a:ext cx="18468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66" name="Google Shape;166;p25"/>
          <p:cNvPicPr preferRelativeResize="0"/>
          <p:nvPr/>
        </p:nvPicPr>
        <p:blipFill>
          <a:blip r:embed="rId3">
            <a:alphaModFix/>
          </a:blip>
          <a:stretch>
            <a:fillRect/>
          </a:stretch>
        </p:blipFill>
        <p:spPr>
          <a:xfrm>
            <a:off x="4052000" y="3152100"/>
            <a:ext cx="4747300" cy="1388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471050"/>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Methodology: Algorithm and Process Design</a:t>
            </a:r>
            <a:endParaRPr/>
          </a:p>
        </p:txBody>
      </p:sp>
      <p:pic>
        <p:nvPicPr>
          <p:cNvPr id="172" name="Google Shape;172;p26"/>
          <p:cNvPicPr preferRelativeResize="0"/>
          <p:nvPr/>
        </p:nvPicPr>
        <p:blipFill>
          <a:blip r:embed="rId3">
            <a:alphaModFix/>
          </a:blip>
          <a:stretch>
            <a:fillRect/>
          </a:stretch>
        </p:blipFill>
        <p:spPr>
          <a:xfrm>
            <a:off x="4048350" y="1538375"/>
            <a:ext cx="4815475" cy="1594425"/>
          </a:xfrm>
          <a:prstGeom prst="rect">
            <a:avLst/>
          </a:prstGeom>
          <a:noFill/>
          <a:ln>
            <a:noFill/>
          </a:ln>
        </p:spPr>
      </p:pic>
      <p:pic>
        <p:nvPicPr>
          <p:cNvPr id="173" name="Google Shape;173;p26"/>
          <p:cNvPicPr preferRelativeResize="0"/>
          <p:nvPr/>
        </p:nvPicPr>
        <p:blipFill>
          <a:blip r:embed="rId4">
            <a:alphaModFix/>
          </a:blip>
          <a:stretch>
            <a:fillRect/>
          </a:stretch>
        </p:blipFill>
        <p:spPr>
          <a:xfrm>
            <a:off x="426300" y="3484500"/>
            <a:ext cx="4109375" cy="1484750"/>
          </a:xfrm>
          <a:prstGeom prst="rect">
            <a:avLst/>
          </a:prstGeom>
          <a:noFill/>
          <a:ln>
            <a:noFill/>
          </a:ln>
        </p:spPr>
      </p:pic>
      <p:pic>
        <p:nvPicPr>
          <p:cNvPr id="174" name="Google Shape;174;p26"/>
          <p:cNvPicPr preferRelativeResize="0"/>
          <p:nvPr/>
        </p:nvPicPr>
        <p:blipFill>
          <a:blip r:embed="rId5">
            <a:alphaModFix/>
          </a:blip>
          <a:stretch>
            <a:fillRect/>
          </a:stretch>
        </p:blipFill>
        <p:spPr>
          <a:xfrm>
            <a:off x="4634725" y="3484500"/>
            <a:ext cx="3932949" cy="1402250"/>
          </a:xfrm>
          <a:prstGeom prst="rect">
            <a:avLst/>
          </a:prstGeom>
          <a:noFill/>
          <a:ln>
            <a:noFill/>
          </a:ln>
        </p:spPr>
      </p:pic>
      <p:sp>
        <p:nvSpPr>
          <p:cNvPr id="175" name="Google Shape;175;p26"/>
          <p:cNvSpPr txBox="1"/>
          <p:nvPr/>
        </p:nvSpPr>
        <p:spPr>
          <a:xfrm>
            <a:off x="801500" y="1568150"/>
            <a:ext cx="2237100" cy="1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Roboto"/>
                <a:ea typeface="Roboto"/>
                <a:cs typeface="Roboto"/>
                <a:sym typeface="Roboto"/>
              </a:rPr>
              <a:t>Drastic difference between evaluated models!</a:t>
            </a:r>
            <a:endParaRPr b="1">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Methodology: Algorithm and Process Design</a:t>
            </a:r>
            <a:endParaRPr/>
          </a:p>
        </p:txBody>
      </p:sp>
      <p:sp>
        <p:nvSpPr>
          <p:cNvPr id="181" name="Google Shape;181;p27"/>
          <p:cNvSpPr txBox="1"/>
          <p:nvPr>
            <p:ph idx="1" type="body"/>
          </p:nvPr>
        </p:nvSpPr>
        <p:spPr>
          <a:xfrm>
            <a:off x="200225" y="1318800"/>
            <a:ext cx="4978200" cy="3694800"/>
          </a:xfrm>
          <a:prstGeom prst="rect">
            <a:avLst/>
          </a:prstGeom>
          <a:noFill/>
          <a:ln>
            <a:noFill/>
          </a:ln>
        </p:spPr>
        <p:txBody>
          <a:bodyPr anchorCtr="0" anchor="t" bIns="91425" lIns="91425" spcFirstLastPara="1" rIns="91425" wrap="square" tIns="91425">
            <a:noAutofit/>
          </a:bodyPr>
          <a:lstStyle/>
          <a:p>
            <a:pPr indent="0" lvl="0" marL="146050" rtl="0" algn="l">
              <a:spcBef>
                <a:spcPts val="0"/>
              </a:spcBef>
              <a:spcAft>
                <a:spcPts val="0"/>
              </a:spcAft>
              <a:buSzPts val="1300"/>
              <a:buNone/>
            </a:pPr>
            <a:r>
              <a:rPr b="1" lang="en-US" sz="1200">
                <a:solidFill>
                  <a:srgbClr val="181C26"/>
                </a:solidFill>
              </a:rPr>
              <a:t>FRONT END</a:t>
            </a:r>
            <a:endParaRPr sz="1200">
              <a:solidFill>
                <a:srgbClr val="181C26"/>
              </a:solidFill>
              <a:latin typeface="Arial"/>
              <a:ea typeface="Arial"/>
              <a:cs typeface="Arial"/>
              <a:sym typeface="Arial"/>
            </a:endParaRPr>
          </a:p>
          <a:p>
            <a:pPr indent="-304800" lvl="0" marL="457200" rtl="0" algn="just">
              <a:spcBef>
                <a:spcPts val="1000"/>
              </a:spcBef>
              <a:spcAft>
                <a:spcPts val="0"/>
              </a:spcAft>
              <a:buClr>
                <a:srgbClr val="000000"/>
              </a:buClr>
              <a:buSzPts val="1200"/>
              <a:buFont typeface="Times New Roman"/>
              <a:buAutoNum type="arabicPeriod"/>
            </a:pPr>
            <a:r>
              <a:rPr b="1" i="1" lang="en-US" sz="1200">
                <a:solidFill>
                  <a:srgbClr val="000000"/>
                </a:solidFill>
                <a:latin typeface="Arial"/>
                <a:ea typeface="Arial"/>
                <a:cs typeface="Arial"/>
                <a:sym typeface="Arial"/>
              </a:rPr>
              <a:t>Population</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Populate the page with inputs and options as per the selected features. Load sample dataset.</a:t>
            </a:r>
            <a:endParaRPr sz="1200">
              <a:solidFill>
                <a:srgbClr val="000000"/>
              </a:solidFill>
              <a:latin typeface="Arial"/>
              <a:ea typeface="Arial"/>
              <a:cs typeface="Arial"/>
              <a:sym typeface="Arial"/>
            </a:endParaRPr>
          </a:p>
          <a:p>
            <a:pPr indent="-304800" lvl="0" marL="457200" rtl="0" algn="just">
              <a:spcBef>
                <a:spcPts val="1000"/>
              </a:spcBef>
              <a:spcAft>
                <a:spcPts val="0"/>
              </a:spcAft>
              <a:buClr>
                <a:srgbClr val="000000"/>
              </a:buClr>
              <a:buSzPts val="1200"/>
              <a:buFont typeface="Times New Roman"/>
              <a:buAutoNum type="arabicPeriod"/>
            </a:pPr>
            <a:r>
              <a:rPr b="1" i="1" lang="en-US" sz="1200">
                <a:solidFill>
                  <a:srgbClr val="000000"/>
                </a:solidFill>
                <a:latin typeface="Arial"/>
                <a:ea typeface="Arial"/>
                <a:cs typeface="Arial"/>
                <a:sym typeface="Arial"/>
              </a:rPr>
              <a:t>Input</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Wait for user input.</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Alternatively, autofill the input if commanded.</a:t>
            </a:r>
            <a:endParaRPr sz="1200">
              <a:solidFill>
                <a:srgbClr val="000000"/>
              </a:solidFill>
              <a:latin typeface="Arial"/>
              <a:ea typeface="Arial"/>
              <a:cs typeface="Arial"/>
              <a:sym typeface="Arial"/>
            </a:endParaRPr>
          </a:p>
          <a:p>
            <a:pPr indent="-304800" lvl="0" marL="457200" rtl="0" algn="just">
              <a:spcBef>
                <a:spcPts val="1000"/>
              </a:spcBef>
              <a:spcAft>
                <a:spcPts val="0"/>
              </a:spcAft>
              <a:buClr>
                <a:srgbClr val="000000"/>
              </a:buClr>
              <a:buSzPts val="1200"/>
              <a:buFont typeface="Times New Roman"/>
              <a:buAutoNum type="arabicPeriod"/>
            </a:pPr>
            <a:r>
              <a:rPr b="1" i="1" lang="en-US" sz="1200">
                <a:solidFill>
                  <a:srgbClr val="000000"/>
                </a:solidFill>
                <a:latin typeface="Arial"/>
                <a:ea typeface="Arial"/>
                <a:cs typeface="Arial"/>
                <a:sym typeface="Arial"/>
              </a:rPr>
              <a:t>Fetch</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On form submission fetch data from the backend in the form of a prediction.</a:t>
            </a:r>
            <a:endParaRPr sz="1200">
              <a:solidFill>
                <a:srgbClr val="000000"/>
              </a:solidFill>
              <a:latin typeface="Arial"/>
              <a:ea typeface="Arial"/>
              <a:cs typeface="Arial"/>
              <a:sym typeface="Arial"/>
            </a:endParaRPr>
          </a:p>
          <a:p>
            <a:pPr indent="-304800" lvl="0" marL="457200" rtl="0" algn="just">
              <a:spcBef>
                <a:spcPts val="1000"/>
              </a:spcBef>
              <a:spcAft>
                <a:spcPts val="0"/>
              </a:spcAft>
              <a:buClr>
                <a:srgbClr val="000000"/>
              </a:buClr>
              <a:buSzPts val="1200"/>
              <a:buFont typeface="Times New Roman"/>
              <a:buAutoNum type="arabicPeriod"/>
            </a:pPr>
            <a:r>
              <a:rPr b="1" i="1" lang="en-US" sz="1200">
                <a:solidFill>
                  <a:srgbClr val="000000"/>
                </a:solidFill>
                <a:latin typeface="Arial"/>
                <a:ea typeface="Arial"/>
                <a:cs typeface="Arial"/>
                <a:sym typeface="Arial"/>
              </a:rPr>
              <a:t>Display</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Show the prediction to the user.</a:t>
            </a:r>
            <a:endParaRPr sz="1200">
              <a:solidFill>
                <a:srgbClr val="000000"/>
              </a:solidFill>
              <a:latin typeface="Arial"/>
              <a:ea typeface="Arial"/>
              <a:cs typeface="Arial"/>
              <a:sym typeface="Arial"/>
            </a:endParaRPr>
          </a:p>
          <a:p>
            <a:pPr indent="0" lvl="0" marL="146050" rtl="0" algn="l">
              <a:spcBef>
                <a:spcPts val="1000"/>
              </a:spcBef>
              <a:spcAft>
                <a:spcPts val="0"/>
              </a:spcAft>
              <a:buSzPts val="1300"/>
              <a:buNone/>
            </a:pPr>
            <a:r>
              <a:rPr lang="en-US" sz="1200">
                <a:solidFill>
                  <a:srgbClr val="181C26"/>
                </a:solidFill>
                <a:latin typeface="Arial"/>
                <a:ea typeface="Arial"/>
                <a:cs typeface="Arial"/>
                <a:sym typeface="Arial"/>
              </a:rPr>
              <a:t> </a:t>
            </a:r>
            <a:endParaRPr sz="1200">
              <a:solidFill>
                <a:srgbClr val="181C2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188050"/>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Implementation details(GUI Screenshot, Dataset Used)</a:t>
            </a:r>
            <a:endParaRPr b="1" sz="1100">
              <a:solidFill>
                <a:srgbClr val="000000"/>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2800"/>
              <a:buNone/>
            </a:pPr>
            <a:r>
              <a:t/>
            </a:r>
            <a:endParaRPr b="1" sz="1100">
              <a:solidFill>
                <a:srgbClr val="000000"/>
              </a:solidFill>
              <a:latin typeface="Georgia"/>
              <a:ea typeface="Georgia"/>
              <a:cs typeface="Georgia"/>
              <a:sym typeface="Georgia"/>
            </a:endParaRPr>
          </a:p>
          <a:p>
            <a:pPr indent="0" lvl="0" marL="0" rtl="0" algn="l">
              <a:lnSpc>
                <a:spcPct val="100000"/>
              </a:lnSpc>
              <a:spcBef>
                <a:spcPts val="0"/>
              </a:spcBef>
              <a:spcAft>
                <a:spcPts val="0"/>
              </a:spcAft>
              <a:buSzPts val="2800"/>
              <a:buNone/>
            </a:pPr>
            <a:r>
              <a:t/>
            </a:r>
            <a:endParaRPr/>
          </a:p>
        </p:txBody>
      </p:sp>
      <p:pic>
        <p:nvPicPr>
          <p:cNvPr id="187" name="Google Shape;187;p28"/>
          <p:cNvPicPr preferRelativeResize="0"/>
          <p:nvPr/>
        </p:nvPicPr>
        <p:blipFill>
          <a:blip r:embed="rId3">
            <a:alphaModFix/>
          </a:blip>
          <a:stretch>
            <a:fillRect/>
          </a:stretch>
        </p:blipFill>
        <p:spPr>
          <a:xfrm>
            <a:off x="0" y="1436250"/>
            <a:ext cx="4435450" cy="3275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9"/>
          <p:cNvPicPr preferRelativeResize="0"/>
          <p:nvPr/>
        </p:nvPicPr>
        <p:blipFill>
          <a:blip r:embed="rId3">
            <a:alphaModFix/>
          </a:blip>
          <a:stretch>
            <a:fillRect/>
          </a:stretch>
        </p:blipFill>
        <p:spPr>
          <a:xfrm>
            <a:off x="645828" y="1506325"/>
            <a:ext cx="3760047" cy="2776650"/>
          </a:xfrm>
          <a:prstGeom prst="rect">
            <a:avLst/>
          </a:prstGeom>
          <a:noFill/>
          <a:ln>
            <a:noFill/>
          </a:ln>
        </p:spPr>
      </p:pic>
      <p:pic>
        <p:nvPicPr>
          <p:cNvPr id="193" name="Google Shape;193;p29"/>
          <p:cNvPicPr preferRelativeResize="0"/>
          <p:nvPr/>
        </p:nvPicPr>
        <p:blipFill>
          <a:blip r:embed="rId4">
            <a:alphaModFix/>
          </a:blip>
          <a:stretch>
            <a:fillRect/>
          </a:stretch>
        </p:blipFill>
        <p:spPr>
          <a:xfrm>
            <a:off x="4782550" y="1470888"/>
            <a:ext cx="3856025" cy="2847529"/>
          </a:xfrm>
          <a:prstGeom prst="rect">
            <a:avLst/>
          </a:prstGeom>
          <a:noFill/>
          <a:ln>
            <a:noFill/>
          </a:ln>
        </p:spPr>
      </p:pic>
      <p:sp>
        <p:nvSpPr>
          <p:cNvPr id="194" name="Google Shape;194;p29"/>
          <p:cNvSpPr txBox="1"/>
          <p:nvPr/>
        </p:nvSpPr>
        <p:spPr>
          <a:xfrm>
            <a:off x="683725" y="4411325"/>
            <a:ext cx="3610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450">
                <a:solidFill>
                  <a:srgbClr val="1E160E"/>
                </a:solidFill>
              </a:rPr>
              <a:t>                           Landing page</a:t>
            </a:r>
            <a:endParaRPr sz="1450">
              <a:solidFill>
                <a:srgbClr val="1E160E"/>
              </a:solidFill>
            </a:endParaRPr>
          </a:p>
        </p:txBody>
      </p:sp>
      <p:sp>
        <p:nvSpPr>
          <p:cNvPr id="195" name="Google Shape;195;p29"/>
          <p:cNvSpPr txBox="1"/>
          <p:nvPr/>
        </p:nvSpPr>
        <p:spPr>
          <a:xfrm>
            <a:off x="5028363" y="4462475"/>
            <a:ext cx="36102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450">
                <a:solidFill>
                  <a:srgbClr val="1E160E"/>
                </a:solidFill>
              </a:rPr>
              <a:t>            Crop Recommendation</a:t>
            </a:r>
            <a:endParaRPr sz="1450">
              <a:solidFill>
                <a:srgbClr val="1E160E"/>
              </a:solidFill>
            </a:endParaRPr>
          </a:p>
        </p:txBody>
      </p:sp>
      <p:sp>
        <p:nvSpPr>
          <p:cNvPr id="196" name="Google Shape;196;p29"/>
          <p:cNvSpPr txBox="1"/>
          <p:nvPr>
            <p:ph type="title"/>
          </p:nvPr>
        </p:nvSpPr>
        <p:spPr>
          <a:xfrm>
            <a:off x="311700" y="188050"/>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Implementation details(GUI Screenshot, Dataset Used)</a:t>
            </a:r>
            <a:endParaRPr b="1" sz="1100">
              <a:solidFill>
                <a:srgbClr val="000000"/>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2800"/>
              <a:buNone/>
            </a:pPr>
            <a:r>
              <a:t/>
            </a:r>
            <a:endParaRPr b="1" sz="1100">
              <a:solidFill>
                <a:srgbClr val="000000"/>
              </a:solidFill>
              <a:latin typeface="Georgia"/>
              <a:ea typeface="Georgia"/>
              <a:cs typeface="Georgia"/>
              <a:sym typeface="Georgia"/>
            </a:endParaRPr>
          </a:p>
          <a:p>
            <a:pPr indent="0" lvl="0" marL="0" rtl="0" algn="l">
              <a:lnSpc>
                <a:spcPct val="100000"/>
              </a:lnSpc>
              <a:spcBef>
                <a:spcPts val="0"/>
              </a:spcBef>
              <a:spcAft>
                <a:spcPts val="0"/>
              </a:spcAft>
              <a:buSzPts val="2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nvSpPr>
        <p:spPr>
          <a:xfrm>
            <a:off x="0" y="1285475"/>
            <a:ext cx="5286300" cy="7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02" name="Google Shape;202;p30"/>
          <p:cNvPicPr preferRelativeResize="0"/>
          <p:nvPr/>
        </p:nvPicPr>
        <p:blipFill>
          <a:blip r:embed="rId3">
            <a:alphaModFix/>
          </a:blip>
          <a:stretch>
            <a:fillRect/>
          </a:stretch>
        </p:blipFill>
        <p:spPr>
          <a:xfrm>
            <a:off x="602413" y="1811400"/>
            <a:ext cx="3612025" cy="2678450"/>
          </a:xfrm>
          <a:prstGeom prst="rect">
            <a:avLst/>
          </a:prstGeom>
          <a:noFill/>
          <a:ln>
            <a:noFill/>
          </a:ln>
        </p:spPr>
      </p:pic>
      <p:sp>
        <p:nvSpPr>
          <p:cNvPr id="203" name="Google Shape;203;p30"/>
          <p:cNvSpPr txBox="1"/>
          <p:nvPr/>
        </p:nvSpPr>
        <p:spPr>
          <a:xfrm>
            <a:off x="632875" y="4647625"/>
            <a:ext cx="3551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450">
                <a:solidFill>
                  <a:srgbClr val="1E160E"/>
                </a:solidFill>
              </a:rPr>
              <a:t>                       Yield prediction</a:t>
            </a:r>
            <a:endParaRPr sz="1450">
              <a:solidFill>
                <a:srgbClr val="1E160E"/>
              </a:solidFill>
            </a:endParaRPr>
          </a:p>
        </p:txBody>
      </p:sp>
      <p:sp>
        <p:nvSpPr>
          <p:cNvPr id="204" name="Google Shape;204;p30"/>
          <p:cNvSpPr txBox="1"/>
          <p:nvPr/>
        </p:nvSpPr>
        <p:spPr>
          <a:xfrm>
            <a:off x="4775950" y="4691125"/>
            <a:ext cx="35511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05" name="Google Shape;205;p30"/>
          <p:cNvPicPr preferRelativeResize="0"/>
          <p:nvPr/>
        </p:nvPicPr>
        <p:blipFill>
          <a:blip r:embed="rId4">
            <a:alphaModFix/>
          </a:blip>
          <a:stretch>
            <a:fillRect/>
          </a:stretch>
        </p:blipFill>
        <p:spPr>
          <a:xfrm>
            <a:off x="4715025" y="1816950"/>
            <a:ext cx="3612025" cy="2667338"/>
          </a:xfrm>
          <a:prstGeom prst="rect">
            <a:avLst/>
          </a:prstGeom>
          <a:noFill/>
          <a:ln>
            <a:noFill/>
          </a:ln>
        </p:spPr>
      </p:pic>
      <p:sp>
        <p:nvSpPr>
          <p:cNvPr id="206" name="Google Shape;206;p30"/>
          <p:cNvSpPr txBox="1"/>
          <p:nvPr/>
        </p:nvSpPr>
        <p:spPr>
          <a:xfrm>
            <a:off x="4862950" y="4669375"/>
            <a:ext cx="34641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450">
                <a:solidFill>
                  <a:srgbClr val="1E160E"/>
                </a:solidFill>
              </a:rPr>
              <a:t>                 Market price prediction</a:t>
            </a:r>
            <a:endParaRPr sz="1450">
              <a:solidFill>
                <a:srgbClr val="1E160E"/>
              </a:solidFill>
            </a:endParaRPr>
          </a:p>
        </p:txBody>
      </p:sp>
      <p:sp>
        <p:nvSpPr>
          <p:cNvPr id="207" name="Google Shape;207;p30"/>
          <p:cNvSpPr txBox="1"/>
          <p:nvPr>
            <p:ph type="title"/>
          </p:nvPr>
        </p:nvSpPr>
        <p:spPr>
          <a:xfrm>
            <a:off x="311700" y="188050"/>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Implementation details(GUI Screenshot, Dataset Used)</a:t>
            </a:r>
            <a:endParaRPr b="1" sz="1100">
              <a:solidFill>
                <a:srgbClr val="000000"/>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2800"/>
              <a:buNone/>
            </a:pPr>
            <a:r>
              <a:t/>
            </a:r>
            <a:endParaRPr b="1" sz="1100">
              <a:solidFill>
                <a:srgbClr val="000000"/>
              </a:solidFill>
              <a:latin typeface="Georgia"/>
              <a:ea typeface="Georgia"/>
              <a:cs typeface="Georgia"/>
              <a:sym typeface="Georgia"/>
            </a:endParaRPr>
          </a:p>
          <a:p>
            <a:pPr indent="0" lvl="0" marL="0" rtl="0" algn="l">
              <a:lnSpc>
                <a:spcPct val="100000"/>
              </a:lnSpc>
              <a:spcBef>
                <a:spcPts val="0"/>
              </a:spcBef>
              <a:spcAft>
                <a:spcPts val="0"/>
              </a:spcAft>
              <a:buSzPts val="2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Content</a:t>
            </a:r>
            <a:endParaRPr/>
          </a:p>
        </p:txBody>
      </p:sp>
      <p:sp>
        <p:nvSpPr>
          <p:cNvPr id="70" name="Google Shape;70;p13"/>
          <p:cNvSpPr txBox="1"/>
          <p:nvPr>
            <p:ph idx="1" type="body"/>
          </p:nvPr>
        </p:nvSpPr>
        <p:spPr>
          <a:xfrm>
            <a:off x="311700" y="1505700"/>
            <a:ext cx="3999900" cy="3564388"/>
          </a:xfrm>
          <a:prstGeom prst="rect">
            <a:avLst/>
          </a:prstGeom>
          <a:noFill/>
          <a:ln>
            <a:noFill/>
          </a:ln>
        </p:spPr>
        <p:txBody>
          <a:bodyPr anchorCtr="0" anchor="t" bIns="91425" lIns="91425" spcFirstLastPara="1" rIns="91425" wrap="square" tIns="91425">
            <a:noAutofit/>
          </a:bodyPr>
          <a:lstStyle/>
          <a:p>
            <a:pPr indent="-342900" lvl="0" marL="488950" rtl="0" algn="l">
              <a:lnSpc>
                <a:spcPct val="60000"/>
              </a:lnSpc>
              <a:spcBef>
                <a:spcPts val="1800"/>
              </a:spcBef>
              <a:spcAft>
                <a:spcPts val="0"/>
              </a:spcAft>
              <a:buClr>
                <a:srgbClr val="000000"/>
              </a:buClr>
              <a:buSzPts val="1300"/>
              <a:buAutoNum type="arabicPeriod"/>
            </a:pPr>
            <a:r>
              <a:rPr lang="en-US">
                <a:solidFill>
                  <a:srgbClr val="000000"/>
                </a:solidFill>
              </a:rPr>
              <a:t>Introduction</a:t>
            </a:r>
            <a:endParaRPr/>
          </a:p>
          <a:p>
            <a:pPr indent="-342900" lvl="0" marL="488950" rtl="0" algn="l">
              <a:lnSpc>
                <a:spcPct val="60000"/>
              </a:lnSpc>
              <a:spcBef>
                <a:spcPts val="1800"/>
              </a:spcBef>
              <a:spcAft>
                <a:spcPts val="0"/>
              </a:spcAft>
              <a:buClr>
                <a:srgbClr val="000000"/>
              </a:buClr>
              <a:buSzPts val="1300"/>
              <a:buAutoNum type="arabicPeriod"/>
            </a:pPr>
            <a:r>
              <a:rPr lang="en-US">
                <a:solidFill>
                  <a:srgbClr val="000000"/>
                </a:solidFill>
              </a:rPr>
              <a:t>Problem Definition</a:t>
            </a:r>
            <a:endParaRPr/>
          </a:p>
          <a:p>
            <a:pPr indent="-342900" lvl="0" marL="488950" rtl="0" algn="l">
              <a:lnSpc>
                <a:spcPct val="60000"/>
              </a:lnSpc>
              <a:spcBef>
                <a:spcPts val="1800"/>
              </a:spcBef>
              <a:spcAft>
                <a:spcPts val="0"/>
              </a:spcAft>
              <a:buClr>
                <a:srgbClr val="000000"/>
              </a:buClr>
              <a:buSzPts val="1300"/>
              <a:buAutoNum type="arabicPeriod"/>
            </a:pPr>
            <a:r>
              <a:rPr lang="en-US">
                <a:solidFill>
                  <a:srgbClr val="000000"/>
                </a:solidFill>
              </a:rPr>
              <a:t>Goals/ Objectives</a:t>
            </a:r>
            <a:endParaRPr/>
          </a:p>
          <a:p>
            <a:pPr indent="-342900" lvl="0" marL="488950" rtl="0" algn="l">
              <a:lnSpc>
                <a:spcPct val="60000"/>
              </a:lnSpc>
              <a:spcBef>
                <a:spcPts val="1800"/>
              </a:spcBef>
              <a:spcAft>
                <a:spcPts val="0"/>
              </a:spcAft>
              <a:buClr>
                <a:srgbClr val="000000"/>
              </a:buClr>
              <a:buSzPts val="1300"/>
              <a:buAutoNum type="arabicPeriod"/>
            </a:pPr>
            <a:r>
              <a:rPr lang="en-US">
                <a:solidFill>
                  <a:srgbClr val="000000"/>
                </a:solidFill>
              </a:rPr>
              <a:t>Survey of Existing System</a:t>
            </a:r>
            <a:endParaRPr/>
          </a:p>
          <a:p>
            <a:pPr indent="-342900" lvl="0" marL="488950" rtl="0" algn="l">
              <a:lnSpc>
                <a:spcPct val="60000"/>
              </a:lnSpc>
              <a:spcBef>
                <a:spcPts val="1800"/>
              </a:spcBef>
              <a:spcAft>
                <a:spcPts val="0"/>
              </a:spcAft>
              <a:buClr>
                <a:srgbClr val="000000"/>
              </a:buClr>
              <a:buSzPts val="1300"/>
              <a:buAutoNum type="arabicPeriod"/>
            </a:pPr>
            <a:r>
              <a:rPr lang="en-US">
                <a:solidFill>
                  <a:srgbClr val="000000"/>
                </a:solidFill>
              </a:rPr>
              <a:t>Limitation Existing system or research gap</a:t>
            </a:r>
            <a:endParaRPr>
              <a:solidFill>
                <a:srgbClr val="000000"/>
              </a:solidFill>
            </a:endParaRPr>
          </a:p>
          <a:p>
            <a:pPr indent="-342900" lvl="0" marL="488950" rtl="0" algn="l">
              <a:lnSpc>
                <a:spcPct val="60000"/>
              </a:lnSpc>
              <a:spcBef>
                <a:spcPts val="1800"/>
              </a:spcBef>
              <a:spcAft>
                <a:spcPts val="0"/>
              </a:spcAft>
              <a:buClr>
                <a:srgbClr val="000000"/>
              </a:buClr>
              <a:buSzPts val="1300"/>
              <a:buAutoNum type="arabicPeriod"/>
            </a:pPr>
            <a:r>
              <a:rPr lang="en-US">
                <a:solidFill>
                  <a:srgbClr val="000000"/>
                </a:solidFill>
              </a:rPr>
              <a:t>Details of Hardware &amp; Software</a:t>
            </a:r>
            <a:endParaRPr/>
          </a:p>
          <a:p>
            <a:pPr indent="-342900" lvl="0" marL="488950" rtl="0" algn="l">
              <a:lnSpc>
                <a:spcPct val="60000"/>
              </a:lnSpc>
              <a:spcBef>
                <a:spcPts val="1800"/>
              </a:spcBef>
              <a:spcAft>
                <a:spcPts val="0"/>
              </a:spcAft>
              <a:buClr>
                <a:srgbClr val="000000"/>
              </a:buClr>
              <a:buSzPts val="1300"/>
              <a:buAutoNum type="arabicPeriod"/>
            </a:pPr>
            <a:r>
              <a:rPr lang="en-US">
                <a:solidFill>
                  <a:srgbClr val="000000"/>
                </a:solidFill>
              </a:rPr>
              <a:t>Proposed System:  Introduction</a:t>
            </a:r>
            <a:endParaRPr/>
          </a:p>
          <a:p>
            <a:pPr indent="-342900" lvl="0" marL="488950" rtl="0" algn="l">
              <a:lnSpc>
                <a:spcPct val="100000"/>
              </a:lnSpc>
              <a:spcBef>
                <a:spcPts val="1800"/>
              </a:spcBef>
              <a:spcAft>
                <a:spcPts val="0"/>
              </a:spcAft>
              <a:buClr>
                <a:srgbClr val="000000"/>
              </a:buClr>
              <a:buSzPts val="1300"/>
              <a:buAutoNum type="arabicPeriod"/>
            </a:pPr>
            <a:r>
              <a:rPr lang="en-US">
                <a:solidFill>
                  <a:srgbClr val="000000"/>
                </a:solidFill>
              </a:rPr>
              <a:t>Architecture/ Framework   (Block Diagram, Conceptual Diagram, ER Diagram)</a:t>
            </a:r>
            <a:endParaRPr/>
          </a:p>
          <a:p>
            <a:pPr indent="-260350" lvl="0" marL="488950" rtl="0" algn="l">
              <a:lnSpc>
                <a:spcPct val="60000"/>
              </a:lnSpc>
              <a:spcBef>
                <a:spcPts val="1800"/>
              </a:spcBef>
              <a:spcAft>
                <a:spcPts val="0"/>
              </a:spcAft>
              <a:buClr>
                <a:srgbClr val="000000"/>
              </a:buClr>
              <a:buSzPts val="1300"/>
              <a:buNone/>
            </a:pPr>
            <a:r>
              <a:t/>
            </a:r>
            <a:endParaRPr>
              <a:solidFill>
                <a:srgbClr val="000000"/>
              </a:solidFill>
            </a:endParaRPr>
          </a:p>
        </p:txBody>
      </p:sp>
      <p:sp>
        <p:nvSpPr>
          <p:cNvPr id="71" name="Google Shape;71;p13"/>
          <p:cNvSpPr txBox="1"/>
          <p:nvPr>
            <p:ph idx="2" type="body"/>
          </p:nvPr>
        </p:nvSpPr>
        <p:spPr>
          <a:xfrm>
            <a:off x="4519961" y="1505700"/>
            <a:ext cx="4312339" cy="3564388"/>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US">
                <a:solidFill>
                  <a:srgbClr val="1E160E"/>
                </a:solidFill>
              </a:rPr>
              <a:t>9. Algorithm and Process Design</a:t>
            </a:r>
            <a:endParaRPr/>
          </a:p>
          <a:p>
            <a:pPr indent="0" lvl="0" marL="146050" rtl="0" algn="l">
              <a:lnSpc>
                <a:spcPct val="115000"/>
              </a:lnSpc>
              <a:spcBef>
                <a:spcPts val="0"/>
              </a:spcBef>
              <a:spcAft>
                <a:spcPts val="0"/>
              </a:spcAft>
              <a:buSzPts val="1300"/>
              <a:buNone/>
            </a:pPr>
            <a:r>
              <a:t/>
            </a:r>
            <a:endParaRPr>
              <a:solidFill>
                <a:srgbClr val="1E160E"/>
              </a:solidFill>
            </a:endParaRPr>
          </a:p>
          <a:p>
            <a:pPr indent="0" lvl="0" marL="146050" rtl="0" algn="l">
              <a:lnSpc>
                <a:spcPct val="115000"/>
              </a:lnSpc>
              <a:spcBef>
                <a:spcPts val="0"/>
              </a:spcBef>
              <a:spcAft>
                <a:spcPts val="0"/>
              </a:spcAft>
              <a:buSzPts val="1300"/>
              <a:buNone/>
            </a:pPr>
            <a:r>
              <a:rPr lang="en-US">
                <a:solidFill>
                  <a:srgbClr val="1E160E"/>
                </a:solidFill>
              </a:rPr>
              <a:t>10. Implementation details(GUI Screenshot, Dataset Used)</a:t>
            </a:r>
            <a:endParaRPr/>
          </a:p>
          <a:p>
            <a:pPr indent="0" lvl="0" marL="146050" rtl="0" algn="l">
              <a:lnSpc>
                <a:spcPct val="115000"/>
              </a:lnSpc>
              <a:spcBef>
                <a:spcPts val="0"/>
              </a:spcBef>
              <a:spcAft>
                <a:spcPts val="0"/>
              </a:spcAft>
              <a:buSzPts val="1300"/>
              <a:buNone/>
            </a:pPr>
            <a:r>
              <a:t/>
            </a:r>
            <a:endParaRPr>
              <a:solidFill>
                <a:srgbClr val="1E160E"/>
              </a:solidFill>
            </a:endParaRPr>
          </a:p>
          <a:p>
            <a:pPr indent="0" lvl="0" marL="146050" rtl="0" algn="l">
              <a:lnSpc>
                <a:spcPct val="115000"/>
              </a:lnSpc>
              <a:spcBef>
                <a:spcPts val="0"/>
              </a:spcBef>
              <a:spcAft>
                <a:spcPts val="0"/>
              </a:spcAft>
              <a:buSzPts val="1300"/>
              <a:buNone/>
            </a:pPr>
            <a:r>
              <a:rPr lang="en-US">
                <a:solidFill>
                  <a:srgbClr val="1E160E"/>
                </a:solidFill>
              </a:rPr>
              <a:t>11. Results Obtained</a:t>
            </a:r>
            <a:endParaRPr/>
          </a:p>
          <a:p>
            <a:pPr indent="0" lvl="0" marL="146050" rtl="0" algn="l">
              <a:lnSpc>
                <a:spcPct val="115000"/>
              </a:lnSpc>
              <a:spcBef>
                <a:spcPts val="0"/>
              </a:spcBef>
              <a:spcAft>
                <a:spcPts val="0"/>
              </a:spcAft>
              <a:buSzPts val="1300"/>
              <a:buNone/>
            </a:pPr>
            <a:r>
              <a:t/>
            </a:r>
            <a:endParaRPr>
              <a:solidFill>
                <a:srgbClr val="1E160E"/>
              </a:solidFill>
            </a:endParaRPr>
          </a:p>
          <a:p>
            <a:pPr indent="0" lvl="0" marL="146050" rtl="0" algn="l">
              <a:lnSpc>
                <a:spcPct val="115000"/>
              </a:lnSpc>
              <a:spcBef>
                <a:spcPts val="0"/>
              </a:spcBef>
              <a:spcAft>
                <a:spcPts val="0"/>
              </a:spcAft>
              <a:buSzPts val="1300"/>
              <a:buNone/>
            </a:pPr>
            <a:r>
              <a:rPr lang="en-US">
                <a:solidFill>
                  <a:srgbClr val="1E160E"/>
                </a:solidFill>
              </a:rPr>
              <a:t>12. Evaluation Measures</a:t>
            </a:r>
            <a:endParaRPr/>
          </a:p>
          <a:p>
            <a:pPr indent="0" lvl="0" marL="146050" rtl="0" algn="l">
              <a:lnSpc>
                <a:spcPct val="115000"/>
              </a:lnSpc>
              <a:spcBef>
                <a:spcPts val="0"/>
              </a:spcBef>
              <a:spcAft>
                <a:spcPts val="0"/>
              </a:spcAft>
              <a:buSzPts val="1300"/>
              <a:buNone/>
            </a:pPr>
            <a:r>
              <a:t/>
            </a:r>
            <a:endParaRPr>
              <a:solidFill>
                <a:srgbClr val="1E160E"/>
              </a:solidFill>
            </a:endParaRPr>
          </a:p>
          <a:p>
            <a:pPr indent="0" lvl="0" marL="146050" rtl="0" algn="l">
              <a:lnSpc>
                <a:spcPct val="115000"/>
              </a:lnSpc>
              <a:spcBef>
                <a:spcPts val="0"/>
              </a:spcBef>
              <a:spcAft>
                <a:spcPts val="0"/>
              </a:spcAft>
              <a:buSzPts val="1300"/>
              <a:buNone/>
            </a:pPr>
            <a:r>
              <a:rPr lang="en-US">
                <a:solidFill>
                  <a:srgbClr val="1E160E"/>
                </a:solidFill>
              </a:rPr>
              <a:t>13. References</a:t>
            </a:r>
            <a:endParaRPr/>
          </a:p>
          <a:p>
            <a:pPr indent="0" lvl="0" marL="146050" rtl="0" algn="l">
              <a:lnSpc>
                <a:spcPct val="115000"/>
              </a:lnSpc>
              <a:spcBef>
                <a:spcPts val="0"/>
              </a:spcBef>
              <a:spcAft>
                <a:spcPts val="0"/>
              </a:spcAft>
              <a:buSzPts val="13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1"/>
          <p:cNvPicPr preferRelativeResize="0"/>
          <p:nvPr/>
        </p:nvPicPr>
        <p:blipFill>
          <a:blip r:embed="rId3">
            <a:alphaModFix/>
          </a:blip>
          <a:stretch>
            <a:fillRect/>
          </a:stretch>
        </p:blipFill>
        <p:spPr>
          <a:xfrm>
            <a:off x="0" y="1254500"/>
            <a:ext cx="4167775" cy="3889000"/>
          </a:xfrm>
          <a:prstGeom prst="rect">
            <a:avLst/>
          </a:prstGeom>
          <a:noFill/>
          <a:ln>
            <a:noFill/>
          </a:ln>
        </p:spPr>
      </p:pic>
      <p:sp>
        <p:nvSpPr>
          <p:cNvPr id="213" name="Google Shape;213;p31"/>
          <p:cNvSpPr txBox="1"/>
          <p:nvPr>
            <p:ph type="title"/>
          </p:nvPr>
        </p:nvSpPr>
        <p:spPr>
          <a:xfrm>
            <a:off x="311700" y="188050"/>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Implementation details (GUI Screenshot, Dataset Used)</a:t>
            </a:r>
            <a:endParaRPr b="1" sz="1100">
              <a:solidFill>
                <a:srgbClr val="000000"/>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2800"/>
              <a:buNone/>
            </a:pPr>
            <a:r>
              <a:t/>
            </a:r>
            <a:endParaRPr b="1" sz="1100">
              <a:solidFill>
                <a:srgbClr val="000000"/>
              </a:solidFill>
              <a:latin typeface="Georgia"/>
              <a:ea typeface="Georgia"/>
              <a:cs typeface="Georgia"/>
              <a:sym typeface="Georgia"/>
            </a:endParaRPr>
          </a:p>
          <a:p>
            <a:pPr indent="0" lvl="0" marL="0" rtl="0" algn="l">
              <a:lnSpc>
                <a:spcPct val="100000"/>
              </a:lnSpc>
              <a:spcBef>
                <a:spcPts val="0"/>
              </a:spcBef>
              <a:spcAft>
                <a:spcPts val="0"/>
              </a:spcAft>
              <a:buSzPts val="2800"/>
              <a:buNone/>
            </a:pPr>
            <a:r>
              <a:t/>
            </a:r>
            <a:endParaRPr/>
          </a:p>
        </p:txBody>
      </p:sp>
      <p:pic>
        <p:nvPicPr>
          <p:cNvPr id="214" name="Google Shape;214;p31"/>
          <p:cNvPicPr preferRelativeResize="0"/>
          <p:nvPr/>
        </p:nvPicPr>
        <p:blipFill rotWithShape="1">
          <a:blip r:embed="rId4">
            <a:alphaModFix/>
          </a:blip>
          <a:srcRect b="7516" l="0" r="0" t="0"/>
          <a:stretch/>
        </p:blipFill>
        <p:spPr>
          <a:xfrm>
            <a:off x="242173" y="3672466"/>
            <a:ext cx="3861475" cy="1360451"/>
          </a:xfrm>
          <a:prstGeom prst="rect">
            <a:avLst/>
          </a:prstGeom>
          <a:noFill/>
          <a:ln>
            <a:noFill/>
          </a:ln>
        </p:spPr>
      </p:pic>
      <p:pic>
        <p:nvPicPr>
          <p:cNvPr id="215" name="Google Shape;215;p31"/>
          <p:cNvPicPr preferRelativeResize="0"/>
          <p:nvPr/>
        </p:nvPicPr>
        <p:blipFill>
          <a:blip r:embed="rId5">
            <a:alphaModFix/>
          </a:blip>
          <a:stretch>
            <a:fillRect/>
          </a:stretch>
        </p:blipFill>
        <p:spPr>
          <a:xfrm>
            <a:off x="4228173" y="1296050"/>
            <a:ext cx="4735551" cy="3805904"/>
          </a:xfrm>
          <a:prstGeom prst="rect">
            <a:avLst/>
          </a:prstGeom>
          <a:noFill/>
          <a:ln>
            <a:noFill/>
          </a:ln>
        </p:spPr>
      </p:pic>
      <p:pic>
        <p:nvPicPr>
          <p:cNvPr id="216" name="Google Shape;216;p31"/>
          <p:cNvPicPr preferRelativeResize="0"/>
          <p:nvPr/>
        </p:nvPicPr>
        <p:blipFill rotWithShape="1">
          <a:blip r:embed="rId6">
            <a:alphaModFix/>
          </a:blip>
          <a:srcRect b="1478" l="3191" r="1552" t="3165"/>
          <a:stretch/>
        </p:blipFill>
        <p:spPr>
          <a:xfrm>
            <a:off x="278775" y="1421775"/>
            <a:ext cx="3763551" cy="2216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2"/>
          <p:cNvPicPr preferRelativeResize="0"/>
          <p:nvPr/>
        </p:nvPicPr>
        <p:blipFill rotWithShape="1">
          <a:blip r:embed="rId3">
            <a:alphaModFix/>
          </a:blip>
          <a:srcRect b="0" l="7817" r="27772" t="18911"/>
          <a:stretch/>
        </p:blipFill>
        <p:spPr>
          <a:xfrm>
            <a:off x="111514" y="936703"/>
            <a:ext cx="4327591" cy="3126220"/>
          </a:xfrm>
          <a:prstGeom prst="rect">
            <a:avLst/>
          </a:prstGeom>
          <a:noFill/>
          <a:ln>
            <a:noFill/>
          </a:ln>
        </p:spPr>
      </p:pic>
      <p:sp>
        <p:nvSpPr>
          <p:cNvPr id="222" name="Google Shape;222;p32"/>
          <p:cNvSpPr txBox="1"/>
          <p:nvPr/>
        </p:nvSpPr>
        <p:spPr>
          <a:xfrm>
            <a:off x="271345" y="296437"/>
            <a:ext cx="8601308"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MODEL SELECTION</a:t>
            </a:r>
            <a:endParaRPr/>
          </a:p>
        </p:txBody>
      </p:sp>
      <p:pic>
        <p:nvPicPr>
          <p:cNvPr id="223" name="Google Shape;223;p32"/>
          <p:cNvPicPr preferRelativeResize="0"/>
          <p:nvPr/>
        </p:nvPicPr>
        <p:blipFill rotWithShape="1">
          <a:blip r:embed="rId4">
            <a:alphaModFix/>
          </a:blip>
          <a:srcRect b="0" l="0" r="0" t="0"/>
          <a:stretch/>
        </p:blipFill>
        <p:spPr>
          <a:xfrm>
            <a:off x="4704895" y="936703"/>
            <a:ext cx="4327591" cy="31262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nvSpPr>
        <p:spPr>
          <a:xfrm>
            <a:off x="3626249" y="149625"/>
            <a:ext cx="189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DATASETS</a:t>
            </a:r>
            <a:endParaRPr/>
          </a:p>
        </p:txBody>
      </p:sp>
      <p:graphicFrame>
        <p:nvGraphicFramePr>
          <p:cNvPr id="229" name="Google Shape;229;p33"/>
          <p:cNvGraphicFramePr/>
          <p:nvPr/>
        </p:nvGraphicFramePr>
        <p:xfrm>
          <a:off x="513980" y="747215"/>
          <a:ext cx="3000000" cy="3000000"/>
        </p:xfrm>
        <a:graphic>
          <a:graphicData uri="http://schemas.openxmlformats.org/drawingml/2006/table">
            <a:tbl>
              <a:tblPr bandRow="1" firstRow="1">
                <a:noFill/>
                <a:tableStyleId>{71BF2F51-715A-4AE6-A731-DB670945A614}</a:tableStyleId>
              </a:tblPr>
              <a:tblGrid>
                <a:gridCol w="4064975"/>
                <a:gridCol w="4051050"/>
              </a:tblGrid>
              <a:tr h="391025">
                <a:tc>
                  <a:txBody>
                    <a:bodyPr/>
                    <a:lstStyle/>
                    <a:p>
                      <a:pPr indent="0" lvl="0" marL="0" marR="0" rtl="0" algn="ctr">
                        <a:lnSpc>
                          <a:spcPct val="100000"/>
                        </a:lnSpc>
                        <a:spcBef>
                          <a:spcPts val="0"/>
                        </a:spcBef>
                        <a:spcAft>
                          <a:spcPts val="0"/>
                        </a:spcAft>
                        <a:buNone/>
                      </a:pPr>
                      <a:r>
                        <a:rPr lang="en-US" sz="1400" u="none" cap="none" strike="noStrike"/>
                        <a:t>Datasets</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Links</a:t>
                      </a:r>
                      <a:endParaRPr/>
                    </a:p>
                  </a:txBody>
                  <a:tcPr marT="45725" marB="45725" marR="91450" marL="91450"/>
                </a:tc>
              </a:tr>
              <a:tr h="833050">
                <a:tc>
                  <a:txBody>
                    <a:bodyPr/>
                    <a:lstStyle/>
                    <a:p>
                      <a:pPr indent="0" lvl="0" marL="0" rtl="0" algn="l">
                        <a:lnSpc>
                          <a:spcPct val="115000"/>
                        </a:lnSpc>
                        <a:spcBef>
                          <a:spcPts val="2400"/>
                        </a:spcBef>
                        <a:spcAft>
                          <a:spcPts val="600"/>
                        </a:spcAft>
                        <a:buNone/>
                      </a:pPr>
                      <a:r>
                        <a:rPr b="1" lang="en-US" sz="1600">
                          <a:solidFill>
                            <a:srgbClr val="073763"/>
                          </a:solidFill>
                        </a:rPr>
                        <a:t>Crop Yield Prediction Dataset</a:t>
                      </a:r>
                      <a:br>
                        <a:rPr b="1" lang="en-US" sz="1600">
                          <a:solidFill>
                            <a:srgbClr val="000000"/>
                          </a:solidFill>
                        </a:rPr>
                      </a:br>
                      <a:r>
                        <a:rPr lang="en-US" sz="1100">
                          <a:solidFill>
                            <a:srgbClr val="000000"/>
                          </a:solidFill>
                        </a:rPr>
                        <a:t>Predicting crop yield of 10 most consumed crops</a:t>
                      </a:r>
                      <a:endParaRPr b="1" sz="1600">
                        <a:solidFill>
                          <a:srgbClr val="000000"/>
                        </a:solidFill>
                      </a:endParaRPr>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t>https://www.kaggle.com/datasets/patelris/crop-yield-prediction-dataset?select=yield_df.csv</a:t>
                      </a:r>
                      <a:endParaRPr/>
                    </a:p>
                  </a:txBody>
                  <a:tcPr marT="45725" marB="45725" marR="91450" marL="91450">
                    <a:lnB cap="flat" cmpd="sng" w="12700">
                      <a:solidFill>
                        <a:schemeClr val="lt1"/>
                      </a:solidFill>
                      <a:prstDash val="solid"/>
                      <a:round/>
                      <a:headEnd len="sm" w="sm" type="none"/>
                      <a:tailEnd len="sm" w="sm" type="none"/>
                    </a:lnB>
                  </a:tcPr>
                </a:tc>
              </a:tr>
              <a:tr h="553025">
                <a:tc>
                  <a:txBody>
                    <a:bodyPr/>
                    <a:lstStyle/>
                    <a:p>
                      <a:pPr indent="0" lvl="0" marL="0" rtl="0" algn="l">
                        <a:lnSpc>
                          <a:spcPct val="115000"/>
                        </a:lnSpc>
                        <a:spcBef>
                          <a:spcPts val="2400"/>
                        </a:spcBef>
                        <a:spcAft>
                          <a:spcPts val="600"/>
                        </a:spcAft>
                        <a:buNone/>
                      </a:pPr>
                      <a:r>
                        <a:rPr b="1" lang="en-US" sz="1600">
                          <a:solidFill>
                            <a:srgbClr val="073763"/>
                          </a:solidFill>
                        </a:rPr>
                        <a:t>Crop Recommendation Dataset</a:t>
                      </a:r>
                      <a:br>
                        <a:rPr b="1" lang="en-US" sz="1600">
                          <a:solidFill>
                            <a:srgbClr val="073763"/>
                          </a:solidFill>
                        </a:rPr>
                      </a:br>
                      <a:r>
                        <a:rPr lang="en-US" sz="1100">
                          <a:solidFill>
                            <a:srgbClr val="000000"/>
                          </a:solidFill>
                        </a:rPr>
                        <a:t>Maximize agricultural yield by recommending appropriate crops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t>https://www.kaggle.com/datasets/atharvaingle/crop-recommendation-dataset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918550">
                <a:tc>
                  <a:txBody>
                    <a:bodyPr/>
                    <a:lstStyle/>
                    <a:p>
                      <a:pPr indent="0" lvl="0" marL="0" rtl="0" algn="l">
                        <a:lnSpc>
                          <a:spcPct val="115000"/>
                        </a:lnSpc>
                        <a:spcBef>
                          <a:spcPts val="2400"/>
                        </a:spcBef>
                        <a:spcAft>
                          <a:spcPts val="600"/>
                        </a:spcAft>
                        <a:buNone/>
                      </a:pPr>
                      <a:r>
                        <a:rPr b="1" lang="en-US" sz="1600">
                          <a:solidFill>
                            <a:srgbClr val="000000"/>
                          </a:solidFill>
                        </a:rPr>
                        <a:t>Crop and Fertilizer Dataset for Western Maharashtra</a:t>
                      </a:r>
                      <a:br>
                        <a:rPr b="1" lang="en-US" sz="1600">
                          <a:solidFill>
                            <a:srgbClr val="000000"/>
                          </a:solidFill>
                        </a:rPr>
                      </a:br>
                      <a:r>
                        <a:rPr lang="en-US" sz="1100">
                          <a:solidFill>
                            <a:srgbClr val="000000"/>
                          </a:solidFill>
                        </a:rPr>
                        <a:t>District-Wise Dataset</a:t>
                      </a:r>
                      <a:endParaRPr/>
                    </a:p>
                  </a:txBody>
                  <a:tcPr marT="45725" marB="45725" marR="91450" marL="91450">
                    <a:lnT cap="flat" cmpd="sng" w="38100">
                      <a:solidFill>
                        <a:schemeClr val="lt1"/>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en-US" sz="1400" u="none" cap="none" strike="noStrike"/>
                        <a:t>https://www.kaggle.com/datasets/sanchitagholap/crop-and-fertilizer-dataset-for-westernmaharashtra</a:t>
                      </a:r>
                      <a:endParaRPr/>
                    </a:p>
                  </a:txBody>
                  <a:tcPr marT="45725" marB="45725" marR="91450" marL="91450">
                    <a:lnT cap="flat" cmpd="sng" w="38100">
                      <a:solidFill>
                        <a:schemeClr val="lt1"/>
                      </a:solidFill>
                      <a:prstDash val="solid"/>
                      <a:round/>
                      <a:headEnd len="sm" w="sm" type="none"/>
                      <a:tailEnd len="sm" w="sm" type="none"/>
                    </a:lnT>
                  </a:tcPr>
                </a:tc>
              </a:tr>
              <a:tr h="382125">
                <a:tc>
                  <a:txBody>
                    <a:bodyPr/>
                    <a:lstStyle/>
                    <a:p>
                      <a:pPr indent="0" lvl="0" marL="0" marR="0" rtl="0" algn="l">
                        <a:lnSpc>
                          <a:spcPct val="100000"/>
                        </a:lnSpc>
                        <a:spcBef>
                          <a:spcPts val="0"/>
                        </a:spcBef>
                        <a:spcAft>
                          <a:spcPts val="0"/>
                        </a:spcAft>
                        <a:buNone/>
                      </a:pPr>
                      <a:r>
                        <a:rPr b="1" lang="en-US" sz="1600"/>
                        <a:t>AgMarknet</a:t>
                      </a:r>
                      <a:r>
                        <a:rPr lang="en-US"/>
                        <a:t> - Collection of market databases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https://agmarknet.gov.in/</a:t>
                      </a:r>
                      <a:endParaRPr sz="1400" u="none" cap="none" strike="noStrike"/>
                    </a:p>
                  </a:txBody>
                  <a:tcPr marT="45725" marB="45725" marR="91450" marL="9145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Results Obtained</a:t>
            </a:r>
            <a:endParaRPr/>
          </a:p>
        </p:txBody>
      </p:sp>
      <p:sp>
        <p:nvSpPr>
          <p:cNvPr id="235" name="Google Shape;235;p34"/>
          <p:cNvSpPr txBox="1"/>
          <p:nvPr>
            <p:ph idx="1" type="body"/>
          </p:nvPr>
        </p:nvSpPr>
        <p:spPr>
          <a:xfrm>
            <a:off x="185850" y="1345575"/>
            <a:ext cx="5645700" cy="36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1E160E"/>
                </a:solidFill>
              </a:rPr>
              <a:t>Results obtained:</a:t>
            </a:r>
            <a:endParaRPr sz="1500">
              <a:solidFill>
                <a:srgbClr val="1E160E"/>
              </a:solidFill>
            </a:endParaRPr>
          </a:p>
          <a:p>
            <a:pPr indent="-323850" lvl="0" marL="457200" rtl="0" algn="l">
              <a:spcBef>
                <a:spcPts val="0"/>
              </a:spcBef>
              <a:spcAft>
                <a:spcPts val="0"/>
              </a:spcAft>
              <a:buSzPts val="1500"/>
              <a:buChar char="●"/>
            </a:pPr>
            <a:r>
              <a:rPr lang="en-US" sz="1500">
                <a:solidFill>
                  <a:srgbClr val="1E160E"/>
                </a:solidFill>
              </a:rPr>
              <a:t>Error of regression model (RMSE): </a:t>
            </a:r>
            <a:r>
              <a:rPr b="1" lang="en-US" sz="1500">
                <a:solidFill>
                  <a:srgbClr val="1E160E"/>
                </a:solidFill>
              </a:rPr>
              <a:t>5.47 x 10</a:t>
            </a:r>
            <a:r>
              <a:rPr b="1" baseline="30000" lang="en-US" sz="1500">
                <a:solidFill>
                  <a:srgbClr val="1E160E"/>
                </a:solidFill>
              </a:rPr>
              <a:t>-4</a:t>
            </a:r>
            <a:r>
              <a:rPr b="1" lang="en-US" sz="1500">
                <a:solidFill>
                  <a:srgbClr val="1E160E"/>
                </a:solidFill>
              </a:rPr>
              <a:t> ton/hectare</a:t>
            </a:r>
            <a:endParaRPr sz="1500">
              <a:solidFill>
                <a:srgbClr val="1E160E"/>
              </a:solidFill>
            </a:endParaRPr>
          </a:p>
          <a:p>
            <a:pPr indent="-323850" lvl="0" marL="457200" rtl="0" algn="l">
              <a:spcBef>
                <a:spcPts val="0"/>
              </a:spcBef>
              <a:spcAft>
                <a:spcPts val="0"/>
              </a:spcAft>
              <a:buSzPts val="1500"/>
              <a:buChar char="●"/>
            </a:pPr>
            <a:r>
              <a:rPr lang="en-US" sz="1500">
                <a:solidFill>
                  <a:srgbClr val="1E160E"/>
                </a:solidFill>
              </a:rPr>
              <a:t>F1 score of classification model: </a:t>
            </a:r>
            <a:r>
              <a:rPr b="1" lang="en-US" sz="1500">
                <a:solidFill>
                  <a:srgbClr val="1E160E"/>
                </a:solidFill>
              </a:rPr>
              <a:t>97.76%</a:t>
            </a:r>
            <a:endParaRPr sz="1500">
              <a:solidFill>
                <a:srgbClr val="1E160E"/>
              </a:solidFill>
            </a:endParaRPr>
          </a:p>
          <a:p>
            <a:pPr indent="0" lvl="0" marL="0" rtl="0" algn="l">
              <a:spcBef>
                <a:spcPts val="0"/>
              </a:spcBef>
              <a:spcAft>
                <a:spcPts val="0"/>
              </a:spcAft>
              <a:buNone/>
            </a:pPr>
            <a:r>
              <a:rPr i="1" lang="en-US" sz="1500">
                <a:solidFill>
                  <a:srgbClr val="1E160E"/>
                </a:solidFill>
              </a:rPr>
              <a:t>(more about this in </a:t>
            </a:r>
            <a:r>
              <a:rPr b="1" i="1" lang="en-US" sz="1500">
                <a:solidFill>
                  <a:srgbClr val="1E160E"/>
                </a:solidFill>
              </a:rPr>
              <a:t>evaluation measures</a:t>
            </a:r>
            <a:r>
              <a:rPr i="1" lang="en-US" sz="1500">
                <a:solidFill>
                  <a:srgbClr val="1E160E"/>
                </a:solidFill>
              </a:rPr>
              <a:t>)</a:t>
            </a:r>
            <a:endParaRPr sz="1500">
              <a:solidFill>
                <a:srgbClr val="1E160E"/>
              </a:solidFill>
            </a:endParaRPr>
          </a:p>
          <a:p>
            <a:pPr indent="0" lvl="0" marL="0" rtl="0" algn="l">
              <a:spcBef>
                <a:spcPts val="0"/>
              </a:spcBef>
              <a:spcAft>
                <a:spcPts val="0"/>
              </a:spcAft>
              <a:buNone/>
            </a:pPr>
            <a:r>
              <a:t/>
            </a:r>
            <a:endParaRPr sz="1500">
              <a:solidFill>
                <a:srgbClr val="1E160E"/>
              </a:solidFill>
            </a:endParaRPr>
          </a:p>
          <a:p>
            <a:pPr indent="0" lvl="0" marL="0" rtl="0" algn="l">
              <a:spcBef>
                <a:spcPts val="0"/>
              </a:spcBef>
              <a:spcAft>
                <a:spcPts val="0"/>
              </a:spcAft>
              <a:buNone/>
            </a:pPr>
            <a:r>
              <a:rPr lang="en-US" sz="1500">
                <a:solidFill>
                  <a:srgbClr val="1E160E"/>
                </a:solidFill>
              </a:rPr>
              <a:t>Social impact:</a:t>
            </a:r>
            <a:endParaRPr sz="1500">
              <a:solidFill>
                <a:srgbClr val="1E160E"/>
              </a:solidFill>
            </a:endParaRPr>
          </a:p>
          <a:p>
            <a:pPr indent="-323850" lvl="0" marL="457200" rtl="0" algn="l">
              <a:lnSpc>
                <a:spcPct val="115000"/>
              </a:lnSpc>
              <a:spcBef>
                <a:spcPts val="0"/>
              </a:spcBef>
              <a:spcAft>
                <a:spcPts val="0"/>
              </a:spcAft>
              <a:buSzPts val="1500"/>
              <a:buChar char="●"/>
            </a:pPr>
            <a:r>
              <a:rPr lang="en-US" sz="1500">
                <a:solidFill>
                  <a:srgbClr val="1E160E"/>
                </a:solidFill>
              </a:rPr>
              <a:t>Proposed dig</a:t>
            </a:r>
            <a:r>
              <a:rPr lang="en-US" sz="1500">
                <a:solidFill>
                  <a:srgbClr val="1E160E"/>
                </a:solidFill>
              </a:rPr>
              <a:t>ital platform transforms Indian agriculture challenges.</a:t>
            </a:r>
            <a:endParaRPr sz="1500">
              <a:solidFill>
                <a:srgbClr val="1E160E"/>
              </a:solidFill>
            </a:endParaRPr>
          </a:p>
          <a:p>
            <a:pPr indent="-323850" lvl="0" marL="457200" rtl="0" algn="l">
              <a:lnSpc>
                <a:spcPct val="115000"/>
              </a:lnSpc>
              <a:spcBef>
                <a:spcPts val="0"/>
              </a:spcBef>
              <a:spcAft>
                <a:spcPts val="0"/>
              </a:spcAft>
              <a:buSzPts val="1500"/>
              <a:buChar char="●"/>
            </a:pPr>
            <a:r>
              <a:rPr lang="en-US" sz="1500">
                <a:solidFill>
                  <a:srgbClr val="1E160E"/>
                </a:solidFill>
              </a:rPr>
              <a:t>Empowers farmers with technology and knowledge.</a:t>
            </a:r>
            <a:endParaRPr sz="1500">
              <a:solidFill>
                <a:srgbClr val="1E160E"/>
              </a:solidFill>
            </a:endParaRPr>
          </a:p>
          <a:p>
            <a:pPr indent="-323850" lvl="0" marL="457200" rtl="0" algn="l">
              <a:lnSpc>
                <a:spcPct val="115000"/>
              </a:lnSpc>
              <a:spcBef>
                <a:spcPts val="0"/>
              </a:spcBef>
              <a:spcAft>
                <a:spcPts val="0"/>
              </a:spcAft>
              <a:buSzPts val="1500"/>
              <a:buChar char="●"/>
            </a:pPr>
            <a:r>
              <a:rPr lang="en-US" sz="1500">
                <a:solidFill>
                  <a:srgbClr val="1E160E"/>
                </a:solidFill>
              </a:rPr>
              <a:t>Aims to break chronic indebtedness and improve practices.</a:t>
            </a:r>
            <a:endParaRPr sz="1500">
              <a:solidFill>
                <a:srgbClr val="1E160E"/>
              </a:solidFill>
            </a:endParaRPr>
          </a:p>
          <a:p>
            <a:pPr indent="-323850" lvl="0" marL="457200" rtl="0" algn="l">
              <a:lnSpc>
                <a:spcPct val="115000"/>
              </a:lnSpc>
              <a:spcBef>
                <a:spcPts val="0"/>
              </a:spcBef>
              <a:spcAft>
                <a:spcPts val="0"/>
              </a:spcAft>
              <a:buSzPts val="1500"/>
              <a:buChar char="●"/>
            </a:pPr>
            <a:r>
              <a:rPr lang="en-US" sz="1500">
                <a:solidFill>
                  <a:srgbClr val="1E160E"/>
                </a:solidFill>
              </a:rPr>
              <a:t>Benefits both farmers and the broader agricultural sector.</a:t>
            </a:r>
            <a:endParaRPr sz="1500">
              <a:solidFill>
                <a:srgbClr val="1E160E"/>
              </a:solidFill>
            </a:endParaRPr>
          </a:p>
        </p:txBody>
      </p:sp>
      <p:pic>
        <p:nvPicPr>
          <p:cNvPr id="236" name="Google Shape;236;p34"/>
          <p:cNvPicPr preferRelativeResize="0"/>
          <p:nvPr/>
        </p:nvPicPr>
        <p:blipFill>
          <a:blip r:embed="rId3">
            <a:alphaModFix/>
          </a:blip>
          <a:stretch>
            <a:fillRect/>
          </a:stretch>
        </p:blipFill>
        <p:spPr>
          <a:xfrm>
            <a:off x="5847425" y="1270425"/>
            <a:ext cx="3352325" cy="3873075"/>
          </a:xfrm>
          <a:prstGeom prst="rect">
            <a:avLst/>
          </a:prstGeom>
          <a:noFill/>
          <a:ln>
            <a:noFill/>
          </a:ln>
        </p:spPr>
      </p:pic>
      <p:pic>
        <p:nvPicPr>
          <p:cNvPr id="237" name="Google Shape;237;p34"/>
          <p:cNvPicPr preferRelativeResize="0"/>
          <p:nvPr/>
        </p:nvPicPr>
        <p:blipFill rotWithShape="1">
          <a:blip r:embed="rId4">
            <a:alphaModFix/>
          </a:blip>
          <a:srcRect b="0" l="11753" r="14652" t="0"/>
          <a:stretch/>
        </p:blipFill>
        <p:spPr>
          <a:xfrm>
            <a:off x="5847425" y="1269750"/>
            <a:ext cx="2425375" cy="1724025"/>
          </a:xfrm>
          <a:prstGeom prst="rect">
            <a:avLst/>
          </a:prstGeom>
          <a:noFill/>
          <a:ln>
            <a:noFill/>
          </a:ln>
        </p:spPr>
      </p:pic>
      <p:pic>
        <p:nvPicPr>
          <p:cNvPr id="238" name="Google Shape;238;p34"/>
          <p:cNvPicPr preferRelativeResize="0"/>
          <p:nvPr/>
        </p:nvPicPr>
        <p:blipFill>
          <a:blip r:embed="rId5">
            <a:alphaModFix/>
          </a:blip>
          <a:stretch>
            <a:fillRect/>
          </a:stretch>
        </p:blipFill>
        <p:spPr>
          <a:xfrm>
            <a:off x="5863450" y="3138888"/>
            <a:ext cx="3257550" cy="771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idx="1" type="body"/>
          </p:nvPr>
        </p:nvSpPr>
        <p:spPr>
          <a:xfrm>
            <a:off x="311700" y="1505700"/>
            <a:ext cx="8520600" cy="3076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1E160E"/>
              </a:buClr>
              <a:buSzPts val="1500"/>
              <a:buChar char="●"/>
            </a:pPr>
            <a:r>
              <a:rPr lang="en-US" sz="1500">
                <a:solidFill>
                  <a:srgbClr val="1E160E"/>
                </a:solidFill>
              </a:rPr>
              <a:t>Mean Absolute Error (MAE)</a:t>
            </a:r>
            <a:br>
              <a:rPr lang="en-US" sz="1500">
                <a:solidFill>
                  <a:srgbClr val="1E160E"/>
                </a:solidFill>
              </a:rPr>
            </a:br>
            <a:endParaRPr sz="1500"/>
          </a:p>
          <a:p>
            <a:pPr indent="-323850" lvl="0" marL="457200" rtl="0" algn="l">
              <a:lnSpc>
                <a:spcPct val="115000"/>
              </a:lnSpc>
              <a:spcBef>
                <a:spcPts val="0"/>
              </a:spcBef>
              <a:spcAft>
                <a:spcPts val="0"/>
              </a:spcAft>
              <a:buClr>
                <a:srgbClr val="1E160E"/>
              </a:buClr>
              <a:buSzPts val="1500"/>
              <a:buChar char="●"/>
            </a:pPr>
            <a:r>
              <a:rPr lang="en-US" sz="1500">
                <a:solidFill>
                  <a:srgbClr val="1E160E"/>
                </a:solidFill>
              </a:rPr>
              <a:t>Root Mean Squared Error (RMSE)</a:t>
            </a:r>
            <a:br>
              <a:rPr lang="en-US" sz="1500">
                <a:solidFill>
                  <a:srgbClr val="1E160E"/>
                </a:solidFill>
              </a:rPr>
            </a:br>
            <a:endParaRPr sz="1500">
              <a:solidFill>
                <a:srgbClr val="1E160E"/>
              </a:solidFill>
            </a:endParaRPr>
          </a:p>
          <a:p>
            <a:pPr indent="-323850" lvl="0" marL="457200" rtl="0" algn="l">
              <a:lnSpc>
                <a:spcPct val="115000"/>
              </a:lnSpc>
              <a:spcBef>
                <a:spcPts val="0"/>
              </a:spcBef>
              <a:spcAft>
                <a:spcPts val="0"/>
              </a:spcAft>
              <a:buClr>
                <a:srgbClr val="1E160E"/>
              </a:buClr>
              <a:buSzPts val="1500"/>
              <a:buChar char="●"/>
            </a:pPr>
            <a:r>
              <a:rPr lang="en-US" sz="1500">
                <a:solidFill>
                  <a:srgbClr val="1E160E"/>
                </a:solidFill>
              </a:rPr>
              <a:t>Precision, Recall, and F1-Score</a:t>
            </a:r>
            <a:endParaRPr sz="1500">
              <a:solidFill>
                <a:srgbClr val="1E160E"/>
              </a:solidFill>
            </a:endParaRPr>
          </a:p>
        </p:txBody>
      </p:sp>
      <p:sp>
        <p:nvSpPr>
          <p:cNvPr id="244" name="Google Shape;244;p3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US"/>
              <a:t>Evaluation Measures </a:t>
            </a:r>
            <a:endParaRPr/>
          </a:p>
        </p:txBody>
      </p:sp>
      <p:pic>
        <p:nvPicPr>
          <p:cNvPr id="245" name="Google Shape;245;p35"/>
          <p:cNvPicPr preferRelativeResize="0"/>
          <p:nvPr/>
        </p:nvPicPr>
        <p:blipFill>
          <a:blip r:embed="rId3">
            <a:alphaModFix/>
          </a:blip>
          <a:stretch>
            <a:fillRect/>
          </a:stretch>
        </p:blipFill>
        <p:spPr>
          <a:xfrm>
            <a:off x="3507025" y="3035149"/>
            <a:ext cx="2686076" cy="1699275"/>
          </a:xfrm>
          <a:prstGeom prst="rect">
            <a:avLst/>
          </a:prstGeom>
          <a:noFill/>
          <a:ln>
            <a:noFill/>
          </a:ln>
        </p:spPr>
      </p:pic>
      <p:pic>
        <p:nvPicPr>
          <p:cNvPr id="246" name="Google Shape;246;p35"/>
          <p:cNvPicPr preferRelativeResize="0"/>
          <p:nvPr/>
        </p:nvPicPr>
        <p:blipFill>
          <a:blip r:embed="rId4">
            <a:alphaModFix/>
          </a:blip>
          <a:stretch>
            <a:fillRect/>
          </a:stretch>
        </p:blipFill>
        <p:spPr>
          <a:xfrm>
            <a:off x="250550" y="2931975"/>
            <a:ext cx="3102300" cy="1145500"/>
          </a:xfrm>
          <a:prstGeom prst="rect">
            <a:avLst/>
          </a:prstGeom>
          <a:noFill/>
          <a:ln>
            <a:noFill/>
          </a:ln>
        </p:spPr>
      </p:pic>
      <p:pic>
        <p:nvPicPr>
          <p:cNvPr id="247" name="Google Shape;247;p35"/>
          <p:cNvPicPr preferRelativeResize="0"/>
          <p:nvPr/>
        </p:nvPicPr>
        <p:blipFill>
          <a:blip r:embed="rId5">
            <a:alphaModFix/>
          </a:blip>
          <a:stretch>
            <a:fillRect/>
          </a:stretch>
        </p:blipFill>
        <p:spPr>
          <a:xfrm>
            <a:off x="4916075" y="1392725"/>
            <a:ext cx="3835676" cy="1482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idx="1" type="body"/>
          </p:nvPr>
        </p:nvSpPr>
        <p:spPr>
          <a:xfrm>
            <a:off x="311700" y="1505700"/>
            <a:ext cx="8520600" cy="30762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Font typeface="Arial"/>
              <a:buChar char="•"/>
            </a:pPr>
            <a:r>
              <a:rPr lang="en-US" sz="1600">
                <a:solidFill>
                  <a:srgbClr val="1E160E"/>
                </a:solidFill>
                <a:latin typeface="Arial"/>
                <a:ea typeface="Arial"/>
                <a:cs typeface="Arial"/>
                <a:sym typeface="Arial"/>
              </a:rPr>
              <a:t>Local solution achieved with local database.</a:t>
            </a:r>
            <a:endParaRPr sz="1600">
              <a:solidFill>
                <a:srgbClr val="1E160E"/>
              </a:solidFill>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0" i="0" lang="en-US" sz="1600">
                <a:solidFill>
                  <a:srgbClr val="1E160E"/>
                </a:solidFill>
                <a:latin typeface="Arial"/>
                <a:ea typeface="Arial"/>
                <a:cs typeface="Arial"/>
                <a:sym typeface="Arial"/>
              </a:rPr>
              <a:t>Transformation through advanced technology.</a:t>
            </a:r>
            <a:endParaRPr b="0" i="0" sz="1600">
              <a:solidFill>
                <a:srgbClr val="1E160E"/>
              </a:solidFill>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0" i="0" lang="en-US" sz="1600">
                <a:solidFill>
                  <a:srgbClr val="1E160E"/>
                </a:solidFill>
                <a:latin typeface="Arial"/>
                <a:ea typeface="Arial"/>
                <a:cs typeface="Arial"/>
                <a:sym typeface="Arial"/>
              </a:rPr>
              <a:t>Empowerment with decision tools and knowledge.</a:t>
            </a:r>
            <a:endParaRPr b="0" i="0" sz="1600">
              <a:solidFill>
                <a:srgbClr val="1E160E"/>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b="1" sz="1600"/>
          </a:p>
          <a:p>
            <a:pPr indent="0" lvl="0" marL="0" rtl="0" algn="l">
              <a:lnSpc>
                <a:spcPct val="115000"/>
              </a:lnSpc>
              <a:spcBef>
                <a:spcPts val="0"/>
              </a:spcBef>
              <a:spcAft>
                <a:spcPts val="0"/>
              </a:spcAft>
              <a:buSzPts val="1300"/>
              <a:buNone/>
            </a:pPr>
            <a:r>
              <a:rPr b="1" lang="en-US" sz="1600">
                <a:solidFill>
                  <a:srgbClr val="222222"/>
                </a:solidFill>
              </a:rPr>
              <a:t>FUTURE SCOPE</a:t>
            </a:r>
            <a:endParaRPr sz="1600">
              <a:solidFill>
                <a:srgbClr val="000000"/>
              </a:solidFill>
              <a:latin typeface="Arial"/>
              <a:ea typeface="Arial"/>
              <a:cs typeface="Arial"/>
              <a:sym typeface="Arial"/>
            </a:endParaRPr>
          </a:p>
          <a:p>
            <a:pPr indent="-330200" lvl="0" marL="457200" rtl="0" algn="just">
              <a:lnSpc>
                <a:spcPct val="115000"/>
              </a:lnSpc>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Better GUI.</a:t>
            </a:r>
            <a:endParaRPr sz="1600">
              <a:solidFill>
                <a:srgbClr val="000000"/>
              </a:solidFill>
              <a:latin typeface="Arial"/>
              <a:ea typeface="Arial"/>
              <a:cs typeface="Arial"/>
              <a:sym typeface="Arial"/>
            </a:endParaRPr>
          </a:p>
          <a:p>
            <a:pPr indent="-330200" lvl="0" marL="457200" rtl="0" algn="just">
              <a:lnSpc>
                <a:spcPct val="115000"/>
              </a:lnSpc>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Localization by adding local language support.</a:t>
            </a:r>
            <a:endParaRPr sz="1600">
              <a:solidFill>
                <a:srgbClr val="000000"/>
              </a:solidFill>
              <a:latin typeface="Arial"/>
              <a:ea typeface="Arial"/>
              <a:cs typeface="Arial"/>
              <a:sym typeface="Arial"/>
            </a:endParaRPr>
          </a:p>
          <a:p>
            <a:pPr indent="-330200" lvl="0" marL="457200" rtl="0" algn="just">
              <a:lnSpc>
                <a:spcPct val="115000"/>
              </a:lnSpc>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User Login Setup.</a:t>
            </a:r>
            <a:endParaRPr sz="1600">
              <a:solidFill>
                <a:srgbClr val="000000"/>
              </a:solidFill>
              <a:latin typeface="Arial"/>
              <a:ea typeface="Arial"/>
              <a:cs typeface="Arial"/>
              <a:sym typeface="Arial"/>
            </a:endParaRPr>
          </a:p>
        </p:txBody>
      </p:sp>
      <p:sp>
        <p:nvSpPr>
          <p:cNvPr id="253" name="Google Shape;253;p3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US"/>
              <a:t>Conclusion and Future Scope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References</a:t>
            </a:r>
            <a:endParaRPr/>
          </a:p>
        </p:txBody>
      </p:sp>
      <p:sp>
        <p:nvSpPr>
          <p:cNvPr id="259" name="Google Shape;259;p37"/>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292100" lvl="0" marL="342900" marR="24130" rtl="0" algn="just">
              <a:lnSpc>
                <a:spcPct val="100000"/>
              </a:lnSpc>
              <a:spcBef>
                <a:spcPts val="100"/>
              </a:spcBef>
              <a:spcAft>
                <a:spcPts val="0"/>
              </a:spcAft>
              <a:buClr>
                <a:srgbClr val="000000"/>
              </a:buClr>
              <a:buSzPts val="1000"/>
              <a:buFont typeface="Times New Roman"/>
              <a:buAutoNum type="arabicPeriod"/>
            </a:pPr>
            <a:r>
              <a:rPr lang="en-US" sz="10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https://www.pib.gov.in/PressReleasePage.aspx?PRID=1741942</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a:pPr>
            <a:r>
              <a:rPr lang="en-US" sz="1000">
                <a:solidFill>
                  <a:srgbClr val="000000"/>
                </a:solidFill>
                <a:latin typeface="Times New Roman"/>
                <a:ea typeface="Times New Roman"/>
                <a:cs typeface="Times New Roman"/>
                <a:sym typeface="Times New Roman"/>
              </a:rPr>
              <a:t>A. Shah, R. Agarwal and B. Baranidharan, ”Crop         Yield Prediction Using Remote Sensing and Meteorological Data,” 2021 International Conference on Artificial Intelligence and Smart Systems (ICAIS), Coimbatore, India, 2021, pp. 952-960, doi: 10.1109/ICAIS50930.2021.9395849.</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a:pPr>
            <a:r>
              <a:rPr lang="en-US" sz="1000">
                <a:solidFill>
                  <a:srgbClr val="000000"/>
                </a:solidFill>
                <a:latin typeface="Times New Roman"/>
                <a:ea typeface="Times New Roman"/>
                <a:cs typeface="Times New Roman"/>
                <a:sym typeface="Times New Roman"/>
              </a:rPr>
              <a:t>Ronak Ladhar, Sourav Sharma, Srikant Tangirala, Nishant Gupta, Abdul Azeem, Arjav Jain, Bhuvan Chand Katakam, Aditya Bommakanti, C. Sankaraiah, Hari Prasad Piridi, Kaushalendra Yadav, Kumra Vittalrao, Matiur Rahman, Rashul Chutani, Rishi Shah, Rohan Katepallewar, Dipanjan Chakraborty, and Aaditeshwar Seth. 2023. AI-based Market Intelligence Systems for Farmer Collectives: A Case Study from India. ACM J. Comput. Sustain. Soc. 1, 1, Article 6 (September 2023), 32 pages. </a:t>
            </a:r>
            <a:r>
              <a:rPr lang="en-US" sz="10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https://doi.org/10.1145/3609262</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a:pPr>
            <a:r>
              <a:rPr lang="en-US" sz="1000">
                <a:solidFill>
                  <a:srgbClr val="000000"/>
                </a:solidFill>
                <a:latin typeface="Times New Roman"/>
                <a:ea typeface="Times New Roman"/>
                <a:cs typeface="Times New Roman"/>
                <a:sym typeface="Times New Roman"/>
              </a:rPr>
              <a:t>Mupangwa, W., Chipindu, L., Nyagumbo, I. et al. Evaluating machine learning algorithms for predicting maize yield under conservation agriculture in Eastern and Southern Africa. SN Appl. Sci. 2, 952 (2020). https://doi.org/10.1007/s42452-020-2711-6</a:t>
            </a:r>
            <a:endParaRPr sz="1000">
              <a:solidFill>
                <a:srgbClr val="000000"/>
              </a:solidFill>
              <a:latin typeface="Times New Roman"/>
              <a:ea typeface="Times New Roman"/>
              <a:cs typeface="Times New Roman"/>
              <a:sym typeface="Times New Roman"/>
            </a:endParaRPr>
          </a:p>
        </p:txBody>
      </p:sp>
      <p:sp>
        <p:nvSpPr>
          <p:cNvPr id="260" name="Google Shape;260;p37"/>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292100" lvl="0" marL="342900" marR="24130" rtl="0" algn="just">
              <a:lnSpc>
                <a:spcPct val="100000"/>
              </a:lnSpc>
              <a:spcBef>
                <a:spcPts val="100"/>
              </a:spcBef>
              <a:spcAft>
                <a:spcPts val="0"/>
              </a:spcAft>
              <a:buClr>
                <a:srgbClr val="000000"/>
              </a:buClr>
              <a:buSzPts val="1000"/>
              <a:buFont typeface="Times New Roman"/>
              <a:buAutoNum type="arabicPeriod" startAt="5"/>
            </a:pPr>
            <a:r>
              <a:rPr lang="en-US" sz="1000">
                <a:solidFill>
                  <a:srgbClr val="000000"/>
                </a:solidFill>
                <a:latin typeface="Times New Roman"/>
                <a:ea typeface="Times New Roman"/>
                <a:cs typeface="Times New Roman"/>
                <a:sym typeface="Times New Roman"/>
              </a:rPr>
              <a:t>K. M P and D. N R, ”Crop Prediction Based on Influencing Parameters for Different States in India- The Data Mining Approach,” 2021 5th International Conference on Intelligent Computing and Control Systems (ICICCS), Madurai, India, 2021, pp. 1785-1791, doi: 10.1109/ICICCS51141.2021.9432247.</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startAt="5"/>
            </a:pPr>
            <a:r>
              <a:rPr lang="en-US" sz="1000">
                <a:solidFill>
                  <a:srgbClr val="000000"/>
                </a:solidFill>
                <a:latin typeface="Times New Roman"/>
                <a:ea typeface="Times New Roman"/>
                <a:cs typeface="Times New Roman"/>
                <a:sym typeface="Times New Roman"/>
              </a:rPr>
              <a:t>Y. J. N. Kumar, V. Spandana, V. S. Vaishnavi, K. Neha, and V. G. R. R. Devi, ”Supervised Machine Learning Approach for Crop Yield Prediction in Agriculture Sector,” 2020 5th International Conference on Communication and Electronics Systems (ICCES), Coimbatore, India, 2020, pp. 736-741, doi: 10.1109/ICCES48766.2020.9137868</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startAt="5"/>
            </a:pPr>
            <a:r>
              <a:rPr lang="en-US" sz="1000">
                <a:solidFill>
                  <a:srgbClr val="000000"/>
                </a:solidFill>
                <a:latin typeface="Times New Roman"/>
                <a:ea typeface="Times New Roman"/>
                <a:cs typeface="Times New Roman"/>
                <a:sym typeface="Times New Roman"/>
              </a:rPr>
              <a:t>Willoughby, C.M., Topp, C.F., Hallett, P.D. et al. Soil health metrics reflect yields in long-term cropping system experiments. Agron. Sustain. Dev. 43, 65 (2023). </a:t>
            </a:r>
            <a:r>
              <a:rPr lang="en-US" sz="10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https://doi.org/10.1007/s13593-023-00919-3</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startAt="5"/>
            </a:pPr>
            <a:r>
              <a:rPr lang="en-US" sz="1000">
                <a:solidFill>
                  <a:srgbClr val="000000"/>
                </a:solidFill>
                <a:latin typeface="Times New Roman"/>
                <a:ea typeface="Times New Roman"/>
                <a:cs typeface="Times New Roman"/>
                <a:sym typeface="Times New Roman"/>
              </a:rPr>
              <a:t>D. Zhang, S. Chen, L. Liwen and Q. Xia, ”Forecasting Agricultural Commodity Prices Using Model Selection Framework With Time Series Features and Forecast Horizons,” in IEEE Access, vol. 8, pp. 28197- 28209, 2020, doi: 10.1109/ACCESS.2020.2971591.</a:t>
            </a:r>
            <a:endParaRPr sz="1000">
              <a:solidFill>
                <a:srgbClr val="000000"/>
              </a:solidFill>
              <a:latin typeface="Times New Roman"/>
              <a:ea typeface="Times New Roman"/>
              <a:cs typeface="Times New Roman"/>
              <a:sym typeface="Times New Roman"/>
            </a:endParaRPr>
          </a:p>
          <a:p>
            <a:pPr indent="0" lvl="0" marL="0" rtl="0" algn="l">
              <a:spcBef>
                <a:spcPts val="150"/>
              </a:spcBef>
              <a:spcAft>
                <a:spcPts val="0"/>
              </a:spcAft>
              <a:buNone/>
            </a:pPr>
            <a:r>
              <a:t/>
            </a:r>
            <a:endParaRPr sz="1000">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References</a:t>
            </a:r>
            <a:endParaRPr/>
          </a:p>
        </p:txBody>
      </p:sp>
      <p:sp>
        <p:nvSpPr>
          <p:cNvPr id="266" name="Google Shape;266;p38"/>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292100" lvl="0" marL="342900" marR="24130" rtl="0" algn="just">
              <a:lnSpc>
                <a:spcPct val="100000"/>
              </a:lnSpc>
              <a:spcBef>
                <a:spcPts val="100"/>
              </a:spcBef>
              <a:spcAft>
                <a:spcPts val="0"/>
              </a:spcAft>
              <a:buClr>
                <a:srgbClr val="000000"/>
              </a:buClr>
              <a:buSzPts val="1000"/>
              <a:buFont typeface="Times New Roman"/>
              <a:buAutoNum type="arabicPeriod" startAt="9"/>
            </a:pPr>
            <a:r>
              <a:rPr lang="en-US" sz="1000">
                <a:solidFill>
                  <a:srgbClr val="000000"/>
                </a:solidFill>
                <a:latin typeface="Times New Roman"/>
                <a:ea typeface="Times New Roman"/>
                <a:cs typeface="Times New Roman"/>
                <a:sym typeface="Times New Roman"/>
              </a:rPr>
              <a:t>Kurumatani, K. Time series forecasting of agricultural product prices based on recurrent neural networks and its evaluation method. SN Appl. Sci. 2, 1434(2020). </a:t>
            </a:r>
            <a:r>
              <a:rPr lang="en-US" sz="10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https://doi.org/10.1007/s42452-020-03225-9</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startAt="9"/>
            </a:pPr>
            <a:r>
              <a:rPr lang="en-US" sz="1000">
                <a:solidFill>
                  <a:srgbClr val="000000"/>
                </a:solidFill>
                <a:latin typeface="Times New Roman"/>
                <a:ea typeface="Times New Roman"/>
                <a:cs typeface="Times New Roman"/>
                <a:sym typeface="Times New Roman"/>
              </a:rPr>
              <a:t>Ladhar, Sourav Sharma, Srikant Tangirala, Nishant Gupta, Abdul Azeem, Arjav Jain, Bhuvan Chand Katakam, Aditya Bommakanti, C. Sankaraiah, Hari Prasad Piridi, Kaushalendra Yadav, Kumra Vittalrao, Matiur Rahman, Rashul Chutani, Rishi Shah, Rohan Katepallewar, Dipanjan Chakraborty, and Aaditeshwar Seth. 2023. AI-based Market Intelligence Systems for Farmer Collectives: A Case Study from India. ACM J. Comput. Sustain. Soc. 1, 1, Article 6 (September 2023), 32 pages. </a:t>
            </a:r>
            <a:r>
              <a:rPr lang="en-US" sz="10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https://doi.org/10.1145/3609262</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startAt="9"/>
            </a:pPr>
            <a:r>
              <a:rPr lang="en-US" sz="1000">
                <a:solidFill>
                  <a:srgbClr val="000000"/>
                </a:solidFill>
                <a:latin typeface="Times New Roman"/>
                <a:ea typeface="Times New Roman"/>
                <a:cs typeface="Times New Roman"/>
                <a:sym typeface="Times New Roman"/>
              </a:rPr>
              <a:t>S. Salankar, A. Salankar, A. Sune, P. Suryavansh and H. Kumar, ”Crop Suggestion using Data Mining Approaches,” 2021 12th International Conference on Computing Communication and Networking Technologies (ICCCNT), Kharagpur, India, 2021, pp. 1-5, doi: 10.1109/ICCCNT51525.2021.9579</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50"/>
              </a:spcBef>
              <a:spcAft>
                <a:spcPts val="0"/>
              </a:spcAft>
              <a:buNone/>
            </a:pPr>
            <a:r>
              <a:t/>
            </a:r>
            <a:endParaRPr/>
          </a:p>
        </p:txBody>
      </p:sp>
      <p:sp>
        <p:nvSpPr>
          <p:cNvPr id="267" name="Google Shape;267;p38"/>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292100" lvl="0" marL="342900" marR="24130" rtl="0" algn="just">
              <a:lnSpc>
                <a:spcPct val="100000"/>
              </a:lnSpc>
              <a:spcBef>
                <a:spcPts val="100"/>
              </a:spcBef>
              <a:spcAft>
                <a:spcPts val="0"/>
              </a:spcAft>
              <a:buClr>
                <a:srgbClr val="000000"/>
              </a:buClr>
              <a:buSzPts val="1000"/>
              <a:buFont typeface="Times New Roman"/>
              <a:buAutoNum type="arabicPeriod" startAt="12"/>
            </a:pPr>
            <a:r>
              <a:rPr lang="en-US" sz="1000">
                <a:solidFill>
                  <a:srgbClr val="000000"/>
                </a:solidFill>
                <a:latin typeface="Times New Roman"/>
                <a:ea typeface="Times New Roman"/>
                <a:cs typeface="Times New Roman"/>
                <a:sym typeface="Times New Roman"/>
              </a:rPr>
              <a:t>R. Varun Prakash, M. Mohamed Abrith and S. Pandiyarajan, ”Machine Learning Based Crop Suggestion System,” 2022 6th International Conference on Intelligent Computing and Control Systems (ICICCS), Madurai, India, 2022, pp. 1355-1359, doi: 10.1109/ICICCS53718.2022.9788314. </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startAt="12"/>
            </a:pPr>
            <a:r>
              <a:rPr lang="en-US" sz="1000">
                <a:solidFill>
                  <a:srgbClr val="000000"/>
                </a:solidFill>
                <a:latin typeface="Times New Roman"/>
                <a:ea typeface="Times New Roman"/>
                <a:cs typeface="Times New Roman"/>
                <a:sym typeface="Times New Roman"/>
              </a:rPr>
              <a:t>P. A, S. Chakraborty, A. Kumar and O. R. Pooniwala, ”Intelligent Crop Recommendation System using Machine Learning,” 2021 5th International Conference on Computing Methodologies and Communication (ICCMC), Erode, India, 2021, pp. 843-848, doi: 10.1109/ICCMC51019.2021.9418375.</a:t>
            </a:r>
            <a:endParaRPr sz="1000">
              <a:solidFill>
                <a:srgbClr val="000000"/>
              </a:solidFill>
              <a:latin typeface="Times New Roman"/>
              <a:ea typeface="Times New Roman"/>
              <a:cs typeface="Times New Roman"/>
              <a:sym typeface="Times New Roman"/>
            </a:endParaRPr>
          </a:p>
          <a:p>
            <a:pPr indent="0" lvl="0" marL="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startAt="12"/>
            </a:pPr>
            <a:r>
              <a:rPr lang="en-US" sz="1000">
                <a:solidFill>
                  <a:srgbClr val="000000"/>
                </a:solidFill>
                <a:latin typeface="Times New Roman"/>
                <a:ea typeface="Times New Roman"/>
                <a:cs typeface="Times New Roman"/>
                <a:sym typeface="Times New Roman"/>
              </a:rPr>
              <a:t>D. Modi, A. V. Sutagundar, V. Yalavigi and A. Aravatagimath, ”Crop Recommendation Using Machine Learning Algorithm,” 2021 5th International Conference on Information Systems and Computer Networks (ISCON), Mathura, India, 2021, pp. 1-5, doi:</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rPr lang="en-US" sz="1000">
                <a:solidFill>
                  <a:srgbClr val="000000"/>
                </a:solidFill>
                <a:latin typeface="Times New Roman"/>
                <a:ea typeface="Times New Roman"/>
                <a:cs typeface="Times New Roman"/>
                <a:sym typeface="Times New Roman"/>
              </a:rPr>
              <a:t>10.1109/ISCON52037.2021.9702392.  </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5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References</a:t>
            </a:r>
            <a:endParaRPr/>
          </a:p>
        </p:txBody>
      </p:sp>
      <p:sp>
        <p:nvSpPr>
          <p:cNvPr id="273" name="Google Shape;273;p3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292100" lvl="0" marL="342900" marR="24130" rtl="0" algn="just">
              <a:lnSpc>
                <a:spcPct val="100000"/>
              </a:lnSpc>
              <a:spcBef>
                <a:spcPts val="100"/>
              </a:spcBef>
              <a:spcAft>
                <a:spcPts val="0"/>
              </a:spcAft>
              <a:buClr>
                <a:srgbClr val="000000"/>
              </a:buClr>
              <a:buSzPts val="1000"/>
              <a:buFont typeface="Times New Roman"/>
              <a:buAutoNum type="arabicPeriod" startAt="15"/>
            </a:pPr>
            <a:r>
              <a:rPr lang="en-US" sz="1000">
                <a:solidFill>
                  <a:srgbClr val="000000"/>
                </a:solidFill>
                <a:latin typeface="Times New Roman"/>
                <a:ea typeface="Times New Roman"/>
                <a:cs typeface="Times New Roman"/>
                <a:sym typeface="Times New Roman"/>
              </a:rPr>
              <a:t>Z. Doshi, S. Nadkarni, R. Agrawal and N. Shah, ”AgroConsultant: Intelligent Crop Recommendation System Using Machine Learning Algorithms,” 2018 Fourth International Conference on Computing Communication Control and Automation (ICCUBEA), Pune, India, 2018, pp. 1-6, doi: 10.1109/ICCUBEA.2018.8697349. </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startAt="15"/>
            </a:pPr>
            <a:r>
              <a:rPr lang="en-US" sz="1000">
                <a:solidFill>
                  <a:srgbClr val="000000"/>
                </a:solidFill>
                <a:latin typeface="Times New Roman"/>
                <a:ea typeface="Times New Roman"/>
                <a:cs typeface="Times New Roman"/>
                <a:sym typeface="Times New Roman"/>
              </a:rPr>
              <a:t>R. J, V. K. G. Kalaiselvi, A. Sheela, D. S. D and J. G, ”Crop Yield Prediction Using Machine Learning Algorithm,” 2021 4th International Conference on Computing and Communications Technologies (ICCCT), Chennai, India, 2021, pp. 611-616, doi: 10.1109/ICCCT53315.2021.9711853.</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292100" lvl="0" marL="342900" marR="24130" rtl="0" algn="just">
              <a:lnSpc>
                <a:spcPct val="100000"/>
              </a:lnSpc>
              <a:spcBef>
                <a:spcPts val="150"/>
              </a:spcBef>
              <a:spcAft>
                <a:spcPts val="0"/>
              </a:spcAft>
              <a:buClr>
                <a:srgbClr val="000000"/>
              </a:buClr>
              <a:buSzPts val="1000"/>
              <a:buFont typeface="Times New Roman"/>
              <a:buAutoNum type="arabicPeriod" startAt="15"/>
            </a:pPr>
            <a:r>
              <a:rPr lang="en-US" sz="1000">
                <a:solidFill>
                  <a:srgbClr val="000000"/>
                </a:solidFill>
                <a:latin typeface="Times New Roman"/>
                <a:ea typeface="Times New Roman"/>
                <a:cs typeface="Times New Roman"/>
                <a:sym typeface="Times New Roman"/>
              </a:rPr>
              <a:t>D. Elavarasan and P. M. D. Vincent, ”Crop Yield Prediction Using Deep Reinforcement Learning Model for Sustainable Agrarian Applications,” in IEEE Access, vol. 8, pp. 86886-86901, 2020, doi: 10.1109/ACCESS.2020.2992480. </a:t>
            </a:r>
            <a:endParaRPr sz="1000">
              <a:solidFill>
                <a:srgbClr val="000000"/>
              </a:solidFill>
              <a:latin typeface="Times New Roman"/>
              <a:ea typeface="Times New Roman"/>
              <a:cs typeface="Times New Roman"/>
              <a:sym typeface="Times New Roman"/>
            </a:endParaRPr>
          </a:p>
          <a:p>
            <a:pPr indent="0" lvl="0" marL="34290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0" lvl="0" marL="0" marR="24130" rtl="0" algn="just">
              <a:lnSpc>
                <a:spcPct val="100000"/>
              </a:lnSpc>
              <a:spcBef>
                <a:spcPts val="15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50"/>
              </a:spcBef>
              <a:spcAft>
                <a:spcPts val="0"/>
              </a:spcAft>
              <a:buNone/>
            </a:pPr>
            <a:r>
              <a:t/>
            </a:r>
            <a:endParaRPr/>
          </a:p>
        </p:txBody>
      </p:sp>
      <p:sp>
        <p:nvSpPr>
          <p:cNvPr id="274" name="Google Shape;274;p39"/>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292100" lvl="0" marL="342900" marR="24130" rtl="0" algn="just">
              <a:lnSpc>
                <a:spcPct val="100000"/>
              </a:lnSpc>
              <a:spcBef>
                <a:spcPts val="100"/>
              </a:spcBef>
              <a:spcAft>
                <a:spcPts val="0"/>
              </a:spcAft>
              <a:buClr>
                <a:srgbClr val="000000"/>
              </a:buClr>
              <a:buSzPts val="1000"/>
              <a:buFont typeface="Times New Roman"/>
              <a:buAutoNum type="arabicPeriod" startAt="18"/>
            </a:pPr>
            <a:r>
              <a:rPr lang="en-US" sz="1000">
                <a:solidFill>
                  <a:srgbClr val="000000"/>
                </a:solidFill>
                <a:latin typeface="Times New Roman"/>
                <a:ea typeface="Times New Roman"/>
                <a:cs typeface="Times New Roman"/>
                <a:sym typeface="Times New Roman"/>
              </a:rPr>
              <a:t>M. Singh Boori, K. Choudhary, R. Paringer, A. Kupriyanov and Y. Kim, ”Wheat Yield Estimation and Prediction Via Machine Learning,” 2023 IX International Conference on Information Technology and Nanotechnology (ITNT), Samara, Russian Federation, 2023, pp. 1-4, doi: 10.1109/ITNT57377.2023.10139117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Introduction to Project</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77" name="Google Shape;77;p14"/>
          <p:cNvSpPr txBox="1"/>
          <p:nvPr>
            <p:ph idx="4294967295" type="body"/>
          </p:nvPr>
        </p:nvSpPr>
        <p:spPr>
          <a:xfrm>
            <a:off x="311700" y="1331175"/>
            <a:ext cx="5284800" cy="37425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SzPts val="1600"/>
              <a:buFont typeface="Arial"/>
              <a:buAutoNum type="arabicPeriod"/>
            </a:pPr>
            <a:r>
              <a:rPr b="0" i="0" lang="en-US" sz="1600">
                <a:solidFill>
                  <a:srgbClr val="1E160E"/>
                </a:solidFill>
                <a:latin typeface="Arial"/>
                <a:ea typeface="Arial"/>
                <a:cs typeface="Arial"/>
                <a:sym typeface="Arial"/>
              </a:rPr>
              <a:t>India is a major global agricultural producer of wheat, rice, cotton, milk, pulses, and spices.</a:t>
            </a:r>
            <a:br>
              <a:rPr b="0" i="0" lang="en-US" sz="1600">
                <a:solidFill>
                  <a:srgbClr val="1E160E"/>
                </a:solidFill>
                <a:latin typeface="Arial"/>
                <a:ea typeface="Arial"/>
                <a:cs typeface="Arial"/>
                <a:sym typeface="Arial"/>
              </a:rPr>
            </a:br>
            <a:endParaRPr sz="1600"/>
          </a:p>
          <a:p>
            <a:pPr indent="-330200" lvl="0" marL="457200" rtl="0" algn="just">
              <a:lnSpc>
                <a:spcPct val="115000"/>
              </a:lnSpc>
              <a:spcBef>
                <a:spcPts val="0"/>
              </a:spcBef>
              <a:spcAft>
                <a:spcPts val="0"/>
              </a:spcAft>
              <a:buSzPts val="1600"/>
              <a:buFont typeface="Arial"/>
              <a:buAutoNum type="arabicPeriod"/>
            </a:pPr>
            <a:r>
              <a:rPr b="0" i="0" lang="en-US" sz="1600">
                <a:solidFill>
                  <a:srgbClr val="1E160E"/>
                </a:solidFill>
                <a:latin typeface="Arial"/>
                <a:ea typeface="Arial"/>
                <a:cs typeface="Arial"/>
                <a:sym typeface="Arial"/>
              </a:rPr>
              <a:t>Despite this, Indian farmers face various challenges, including socio-economic insecurity and chronic indebtedness.</a:t>
            </a:r>
            <a:br>
              <a:rPr b="0" i="0" lang="en-US" sz="1600">
                <a:solidFill>
                  <a:srgbClr val="1E160E"/>
                </a:solidFill>
                <a:latin typeface="Arial"/>
                <a:ea typeface="Arial"/>
                <a:cs typeface="Arial"/>
                <a:sym typeface="Arial"/>
              </a:rPr>
            </a:br>
            <a:endParaRPr sz="1600"/>
          </a:p>
          <a:p>
            <a:pPr indent="-330200" lvl="0" marL="457200" rtl="0" algn="just">
              <a:lnSpc>
                <a:spcPct val="115000"/>
              </a:lnSpc>
              <a:spcBef>
                <a:spcPts val="0"/>
              </a:spcBef>
              <a:spcAft>
                <a:spcPts val="0"/>
              </a:spcAft>
              <a:buSzPts val="1600"/>
              <a:buFont typeface="Arial"/>
              <a:buAutoNum type="arabicPeriod"/>
            </a:pPr>
            <a:r>
              <a:rPr b="0" i="0" lang="en-US" sz="1600">
                <a:solidFill>
                  <a:srgbClr val="1E160E"/>
                </a:solidFill>
                <a:latin typeface="Arial"/>
                <a:ea typeface="Arial"/>
                <a:cs typeface="Arial"/>
                <a:sym typeface="Arial"/>
              </a:rPr>
              <a:t>It also focuses on introducing farmers to new technologies and best practices to improve crop production and market access.</a:t>
            </a:r>
            <a:endParaRPr sz="1600">
              <a:solidFill>
                <a:srgbClr val="000000"/>
              </a:solidFill>
            </a:endParaRPr>
          </a:p>
        </p:txBody>
      </p:sp>
      <p:pic>
        <p:nvPicPr>
          <p:cNvPr id="78" name="Google Shape;78;p14"/>
          <p:cNvPicPr preferRelativeResize="0"/>
          <p:nvPr/>
        </p:nvPicPr>
        <p:blipFill rotWithShape="1">
          <a:blip r:embed="rId3">
            <a:alphaModFix/>
          </a:blip>
          <a:srcRect b="0" l="19607" r="0" t="10929"/>
          <a:stretch/>
        </p:blipFill>
        <p:spPr>
          <a:xfrm>
            <a:off x="5680150" y="1812100"/>
            <a:ext cx="3463850" cy="2505704"/>
          </a:xfrm>
          <a:prstGeom prst="rect">
            <a:avLst/>
          </a:prstGeom>
          <a:noFill/>
          <a:ln>
            <a:noFill/>
          </a:ln>
        </p:spPr>
      </p:pic>
      <p:sp>
        <p:nvSpPr>
          <p:cNvPr id="79" name="Google Shape;79;p14"/>
          <p:cNvSpPr txBox="1"/>
          <p:nvPr/>
        </p:nvSpPr>
        <p:spPr>
          <a:xfrm>
            <a:off x="5861225" y="4453500"/>
            <a:ext cx="31017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rgbClr val="434343"/>
                </a:solidFill>
                <a:latin typeface="Roboto"/>
                <a:ea typeface="Roboto"/>
                <a:cs typeface="Roboto"/>
                <a:sym typeface="Roboto"/>
              </a:rPr>
              <a:t>Employment by Sector (%) 2009-10</a:t>
            </a:r>
            <a:endParaRPr sz="1300">
              <a:solidFill>
                <a:srgbClr val="43434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Problem Definition</a:t>
            </a:r>
            <a:endParaRPr/>
          </a:p>
        </p:txBody>
      </p:sp>
      <p:sp>
        <p:nvSpPr>
          <p:cNvPr id="85" name="Google Shape;85;p15"/>
          <p:cNvSpPr txBox="1"/>
          <p:nvPr>
            <p:ph idx="1" type="body"/>
          </p:nvPr>
        </p:nvSpPr>
        <p:spPr>
          <a:xfrm>
            <a:off x="252850" y="1389900"/>
            <a:ext cx="3801000" cy="3657600"/>
          </a:xfrm>
          <a:prstGeom prst="rect">
            <a:avLst/>
          </a:prstGeom>
          <a:noFill/>
          <a:ln>
            <a:noFill/>
          </a:ln>
        </p:spPr>
        <p:txBody>
          <a:bodyPr anchorCtr="0" anchor="t" bIns="91425" lIns="91425" spcFirstLastPara="1" rIns="91425" wrap="square" tIns="91425">
            <a:normAutofit fontScale="77500"/>
          </a:bodyPr>
          <a:lstStyle/>
          <a:p>
            <a:pPr indent="0" lvl="0" marL="0" rtl="0" algn="just">
              <a:lnSpc>
                <a:spcPct val="115000"/>
              </a:lnSpc>
              <a:spcBef>
                <a:spcPts val="0"/>
              </a:spcBef>
              <a:spcAft>
                <a:spcPts val="0"/>
              </a:spcAft>
              <a:buSzPct val="54166"/>
              <a:buNone/>
            </a:pPr>
            <a:r>
              <a:rPr lang="en-US" sz="2400" u="sng">
                <a:solidFill>
                  <a:srgbClr val="000000"/>
                </a:solidFill>
              </a:rPr>
              <a:t>Challenges in Indian Agriculture: </a:t>
            </a:r>
            <a:endParaRPr/>
          </a:p>
          <a:p>
            <a:pPr indent="0" lvl="0" marL="0" rtl="0" algn="just">
              <a:lnSpc>
                <a:spcPct val="115000"/>
              </a:lnSpc>
              <a:spcBef>
                <a:spcPts val="0"/>
              </a:spcBef>
              <a:spcAft>
                <a:spcPts val="0"/>
              </a:spcAft>
              <a:buSzPct val="76470"/>
              <a:buNone/>
            </a:pPr>
            <a:r>
              <a:t/>
            </a:r>
            <a:endParaRPr sz="1700">
              <a:solidFill>
                <a:srgbClr val="000000"/>
              </a:solidFill>
            </a:endParaRPr>
          </a:p>
          <a:p>
            <a:pPr indent="0" lvl="0" marL="457200" rtl="0" algn="just">
              <a:lnSpc>
                <a:spcPct val="115000"/>
              </a:lnSpc>
              <a:spcBef>
                <a:spcPts val="0"/>
              </a:spcBef>
              <a:spcAft>
                <a:spcPts val="0"/>
              </a:spcAft>
              <a:buSzPct val="76470"/>
              <a:buNone/>
            </a:pPr>
            <a:r>
              <a:rPr lang="en-US" sz="1700">
                <a:solidFill>
                  <a:srgbClr val="000000"/>
                </a:solidFill>
              </a:rPr>
              <a:t>1. Inadequate Market Linkages</a:t>
            </a:r>
            <a:endParaRPr/>
          </a:p>
          <a:p>
            <a:pPr indent="0" lvl="0" marL="457200" rtl="0" algn="just">
              <a:lnSpc>
                <a:spcPct val="115000"/>
              </a:lnSpc>
              <a:spcBef>
                <a:spcPts val="0"/>
              </a:spcBef>
              <a:spcAft>
                <a:spcPts val="0"/>
              </a:spcAft>
              <a:buSzPct val="76470"/>
              <a:buNone/>
            </a:pPr>
            <a:r>
              <a:t/>
            </a:r>
            <a:endParaRPr sz="1700">
              <a:solidFill>
                <a:srgbClr val="000000"/>
              </a:solidFill>
            </a:endParaRPr>
          </a:p>
          <a:p>
            <a:pPr indent="0" lvl="0" marL="457200" rtl="0" algn="just">
              <a:lnSpc>
                <a:spcPct val="115000"/>
              </a:lnSpc>
              <a:spcBef>
                <a:spcPts val="0"/>
              </a:spcBef>
              <a:spcAft>
                <a:spcPts val="0"/>
              </a:spcAft>
              <a:buSzPct val="76470"/>
              <a:buNone/>
            </a:pPr>
            <a:r>
              <a:rPr lang="en-US" sz="1700">
                <a:solidFill>
                  <a:srgbClr val="000000"/>
                </a:solidFill>
              </a:rPr>
              <a:t>2. Market Price Fluctuations</a:t>
            </a:r>
            <a:endParaRPr/>
          </a:p>
          <a:p>
            <a:pPr indent="0" lvl="0" marL="0" rtl="0" algn="just">
              <a:lnSpc>
                <a:spcPct val="115000"/>
              </a:lnSpc>
              <a:spcBef>
                <a:spcPts val="0"/>
              </a:spcBef>
              <a:spcAft>
                <a:spcPts val="0"/>
              </a:spcAft>
              <a:buSzPct val="76470"/>
              <a:buNone/>
            </a:pPr>
            <a:r>
              <a:t/>
            </a:r>
            <a:endParaRPr sz="1700">
              <a:solidFill>
                <a:srgbClr val="000000"/>
              </a:solidFill>
            </a:endParaRPr>
          </a:p>
          <a:p>
            <a:pPr indent="0" lvl="0" marL="457200" rtl="0" algn="just">
              <a:lnSpc>
                <a:spcPct val="115000"/>
              </a:lnSpc>
              <a:spcBef>
                <a:spcPts val="0"/>
              </a:spcBef>
              <a:spcAft>
                <a:spcPts val="0"/>
              </a:spcAft>
              <a:buSzPct val="76470"/>
              <a:buNone/>
            </a:pPr>
            <a:r>
              <a:rPr lang="en-US" sz="1700">
                <a:solidFill>
                  <a:srgbClr val="000000"/>
                </a:solidFill>
              </a:rPr>
              <a:t>3. Chronic Indebtedness</a:t>
            </a:r>
            <a:endParaRPr sz="1700">
              <a:solidFill>
                <a:srgbClr val="000000"/>
              </a:solidFill>
            </a:endParaRPr>
          </a:p>
          <a:p>
            <a:pPr indent="0" lvl="0" marL="457200" rtl="0" algn="just">
              <a:spcBef>
                <a:spcPts val="0"/>
              </a:spcBef>
              <a:spcAft>
                <a:spcPts val="0"/>
              </a:spcAft>
              <a:buSzPct val="76470"/>
              <a:buNone/>
            </a:pPr>
            <a:r>
              <a:t/>
            </a:r>
            <a:endParaRPr sz="1700">
              <a:solidFill>
                <a:srgbClr val="000000"/>
              </a:solidFill>
            </a:endParaRPr>
          </a:p>
          <a:p>
            <a:pPr indent="0" lvl="0" marL="457200" rtl="0" algn="just">
              <a:spcBef>
                <a:spcPts val="0"/>
              </a:spcBef>
              <a:spcAft>
                <a:spcPts val="0"/>
              </a:spcAft>
              <a:buSzPct val="76470"/>
              <a:buNone/>
            </a:pPr>
            <a:r>
              <a:rPr lang="en-US" sz="1700">
                <a:solidFill>
                  <a:srgbClr val="000000"/>
                </a:solidFill>
              </a:rPr>
              <a:t>4. Limited Access to Knowledge</a:t>
            </a:r>
            <a:br>
              <a:rPr lang="en-US" sz="1700">
                <a:solidFill>
                  <a:srgbClr val="000000"/>
                </a:solidFill>
              </a:rPr>
            </a:br>
            <a:br>
              <a:rPr lang="en-US" sz="1700">
                <a:solidFill>
                  <a:srgbClr val="000000"/>
                </a:solidFill>
              </a:rPr>
            </a:br>
            <a:r>
              <a:rPr lang="en-US" sz="1700">
                <a:solidFill>
                  <a:srgbClr val="000000"/>
                </a:solidFill>
              </a:rPr>
              <a:t>5. Lack of Crop Guidance</a:t>
            </a:r>
            <a:endParaRPr sz="1700">
              <a:solidFill>
                <a:srgbClr val="000000"/>
              </a:solidFill>
            </a:endParaRPr>
          </a:p>
          <a:p>
            <a:pPr indent="0" lvl="0" marL="457200" rtl="0" algn="just">
              <a:spcBef>
                <a:spcPts val="0"/>
              </a:spcBef>
              <a:spcAft>
                <a:spcPts val="0"/>
              </a:spcAft>
              <a:buSzPct val="76470"/>
              <a:buNone/>
            </a:pPr>
            <a:r>
              <a:t/>
            </a:r>
            <a:endParaRPr sz="1700">
              <a:solidFill>
                <a:srgbClr val="000000"/>
              </a:solidFill>
            </a:endParaRPr>
          </a:p>
          <a:p>
            <a:pPr indent="0" lvl="0" marL="457200" rtl="0" algn="just">
              <a:spcBef>
                <a:spcPts val="0"/>
              </a:spcBef>
              <a:spcAft>
                <a:spcPts val="0"/>
              </a:spcAft>
              <a:buSzPct val="76470"/>
              <a:buNone/>
            </a:pPr>
            <a:r>
              <a:rPr lang="en-US" sz="1700">
                <a:solidFill>
                  <a:srgbClr val="000000"/>
                </a:solidFill>
              </a:rPr>
              <a:t>6. Lack of Adoption of Modern Technology</a:t>
            </a:r>
            <a:endParaRPr sz="1700">
              <a:solidFill>
                <a:srgbClr val="000000"/>
              </a:solidFill>
            </a:endParaRPr>
          </a:p>
          <a:p>
            <a:pPr indent="0" lvl="0" marL="457200" rtl="0" algn="just">
              <a:lnSpc>
                <a:spcPct val="115000"/>
              </a:lnSpc>
              <a:spcBef>
                <a:spcPts val="0"/>
              </a:spcBef>
              <a:spcAft>
                <a:spcPts val="0"/>
              </a:spcAft>
              <a:buSzPct val="76470"/>
              <a:buNone/>
            </a:pPr>
            <a:r>
              <a:t/>
            </a:r>
            <a:endParaRPr sz="1700">
              <a:solidFill>
                <a:srgbClr val="000000"/>
              </a:solidFill>
            </a:endParaRPr>
          </a:p>
        </p:txBody>
      </p:sp>
      <p:pic>
        <p:nvPicPr>
          <p:cNvPr id="86" name="Google Shape;86;p15"/>
          <p:cNvPicPr preferRelativeResize="0"/>
          <p:nvPr/>
        </p:nvPicPr>
        <p:blipFill>
          <a:blip r:embed="rId3">
            <a:alphaModFix/>
          </a:blip>
          <a:stretch>
            <a:fillRect/>
          </a:stretch>
        </p:blipFill>
        <p:spPr>
          <a:xfrm>
            <a:off x="4053850" y="2209350"/>
            <a:ext cx="4955350" cy="266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Goals</a:t>
            </a:r>
            <a:endParaRPr/>
          </a:p>
        </p:txBody>
      </p:sp>
      <p:sp>
        <p:nvSpPr>
          <p:cNvPr id="92" name="Google Shape;92;p16"/>
          <p:cNvSpPr txBox="1"/>
          <p:nvPr/>
        </p:nvSpPr>
        <p:spPr>
          <a:xfrm>
            <a:off x="416301" y="1527675"/>
            <a:ext cx="3821700" cy="28014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SzPts val="1600"/>
              <a:buAutoNum type="arabicPeriod"/>
            </a:pPr>
            <a:r>
              <a:rPr b="1" lang="en-US" sz="1600"/>
              <a:t>Leveraging the power of ML to help farmers wisely manage their crop production.</a:t>
            </a:r>
            <a:br>
              <a:rPr b="1" lang="en-US" sz="1600"/>
            </a:br>
            <a:br>
              <a:rPr b="1" lang="en-US" sz="1600"/>
            </a:br>
            <a:endParaRPr b="1" sz="1600"/>
          </a:p>
          <a:p>
            <a:pPr indent="-330200" lvl="0" marL="457200" marR="0" rtl="0" algn="l">
              <a:lnSpc>
                <a:spcPct val="100000"/>
              </a:lnSpc>
              <a:spcBef>
                <a:spcPts val="0"/>
              </a:spcBef>
              <a:spcAft>
                <a:spcPts val="0"/>
              </a:spcAft>
              <a:buSzPts val="1600"/>
              <a:buAutoNum type="arabicPeriod"/>
            </a:pPr>
            <a:r>
              <a:rPr b="1" lang="en-US" sz="1600"/>
              <a:t>Using time-series models in order to predict market prices for the farmers.</a:t>
            </a:r>
            <a:br>
              <a:rPr b="1" lang="en-US" sz="1600"/>
            </a:br>
            <a:br>
              <a:rPr b="1" lang="en-US" sz="1600"/>
            </a:br>
            <a:endParaRPr b="1" sz="1600"/>
          </a:p>
          <a:p>
            <a:pPr indent="0" lvl="0" marL="914400" marR="0" rtl="0" algn="l">
              <a:lnSpc>
                <a:spcPct val="100000"/>
              </a:lnSpc>
              <a:spcBef>
                <a:spcPts val="0"/>
              </a:spcBef>
              <a:spcAft>
                <a:spcPts val="0"/>
              </a:spcAft>
              <a:buNone/>
            </a:pPr>
            <a:r>
              <a:t/>
            </a:r>
            <a:endParaRPr b="1" sz="1600"/>
          </a:p>
        </p:txBody>
      </p:sp>
      <p:sp>
        <p:nvSpPr>
          <p:cNvPr id="93" name="Google Shape;93;p16"/>
          <p:cNvSpPr txBox="1"/>
          <p:nvPr/>
        </p:nvSpPr>
        <p:spPr>
          <a:xfrm>
            <a:off x="7020300" y="2171550"/>
            <a:ext cx="22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94" name="Google Shape;94;p16"/>
          <p:cNvPicPr preferRelativeResize="0"/>
          <p:nvPr/>
        </p:nvPicPr>
        <p:blipFill>
          <a:blip r:embed="rId3">
            <a:alphaModFix/>
          </a:blip>
          <a:stretch>
            <a:fillRect/>
          </a:stretch>
        </p:blipFill>
        <p:spPr>
          <a:xfrm>
            <a:off x="4266023" y="1669750"/>
            <a:ext cx="4836553" cy="2971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Literature Survey</a:t>
            </a:r>
            <a:endParaRPr/>
          </a:p>
        </p:txBody>
      </p:sp>
      <p:graphicFrame>
        <p:nvGraphicFramePr>
          <p:cNvPr id="100" name="Google Shape;100;p17"/>
          <p:cNvGraphicFramePr/>
          <p:nvPr/>
        </p:nvGraphicFramePr>
        <p:xfrm>
          <a:off x="5" y="1275365"/>
          <a:ext cx="3000000" cy="3000000"/>
        </p:xfrm>
        <a:graphic>
          <a:graphicData uri="http://schemas.openxmlformats.org/drawingml/2006/table">
            <a:tbl>
              <a:tblPr bandRow="1" firstRow="1">
                <a:noFill/>
                <a:tableStyleId>{71BF2F51-715A-4AE6-A731-DB670945A614}</a:tableStyleId>
              </a:tblPr>
              <a:tblGrid>
                <a:gridCol w="4579000"/>
                <a:gridCol w="4565000"/>
              </a:tblGrid>
              <a:tr h="390975">
                <a:tc>
                  <a:txBody>
                    <a:bodyPr/>
                    <a:lstStyle/>
                    <a:p>
                      <a:pPr indent="0" lvl="0" marL="0" marR="0" rtl="0" algn="ctr">
                        <a:lnSpc>
                          <a:spcPct val="100000"/>
                        </a:lnSpc>
                        <a:spcBef>
                          <a:spcPts val="0"/>
                        </a:spcBef>
                        <a:spcAft>
                          <a:spcPts val="0"/>
                        </a:spcAft>
                        <a:buNone/>
                      </a:pPr>
                      <a:r>
                        <a:rPr lang="en-US"/>
                        <a:t>PAPER</a:t>
                      </a:r>
                      <a:endParaRPr/>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DESCRIPTION</a:t>
                      </a:r>
                      <a:endParaRPr/>
                    </a:p>
                  </a:txBody>
                  <a:tcPr marT="45725" marB="45725" marR="91450" marL="91450">
                    <a:lnB cap="flat" cmpd="sng" w="12700">
                      <a:solidFill>
                        <a:schemeClr val="lt1"/>
                      </a:solidFill>
                      <a:prstDash val="solid"/>
                      <a:round/>
                      <a:headEnd len="sm" w="sm" type="none"/>
                      <a:tailEnd len="sm" w="sm" type="none"/>
                    </a:lnB>
                  </a:tcPr>
                </a:tc>
              </a:tr>
              <a:tr h="1738575">
                <a:tc>
                  <a:txBody>
                    <a:bodyPr/>
                    <a:lstStyle/>
                    <a:p>
                      <a:pPr indent="0" lvl="0" marL="0" rtl="0" algn="just">
                        <a:lnSpc>
                          <a:spcPct val="115000"/>
                        </a:lnSpc>
                        <a:spcBef>
                          <a:spcPts val="2400"/>
                        </a:spcBef>
                        <a:spcAft>
                          <a:spcPts val="600"/>
                        </a:spcAft>
                        <a:buNone/>
                      </a:pPr>
                      <a:r>
                        <a:rPr b="1" lang="en-US"/>
                        <a:t>Crop Yield Prediction Using Machine Learning Algorithm</a:t>
                      </a:r>
                      <a:r>
                        <a:rPr b="1" lang="en-US"/>
                        <a:t> - </a:t>
                      </a:r>
                      <a:r>
                        <a:rPr lang="en-US"/>
                        <a:t>R. J, V. K. G. Kalaiselvi, A. Sheela, D. S. D and J. G.</a:t>
                      </a:r>
                      <a:r>
                        <a:rPr b="1" lang="en-US"/>
                        <a:t> (2021)</a:t>
                      </a:r>
                      <a:endParaRPr b="1"/>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lang="en-US"/>
                        <a:t>This paper </a:t>
                      </a:r>
                      <a:r>
                        <a:rPr lang="en-US"/>
                        <a:t>investigated Crop Yield Prediction Using Machine Learning Algorithm, achieving accuracies such as 82.00% for Random Forest, 79.00% for Support Vector Regression, 81.00% for XGBoost, 78.00% for K-Nearest Neighbors, 77.00% for Decision Tree, and 82.30% for Stacked Regression.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1738575">
                <a:tc>
                  <a:txBody>
                    <a:bodyPr/>
                    <a:lstStyle/>
                    <a:p>
                      <a:pPr indent="0" lvl="0" marL="0" rtl="0" algn="just">
                        <a:lnSpc>
                          <a:spcPct val="115000"/>
                        </a:lnSpc>
                        <a:spcBef>
                          <a:spcPts val="2400"/>
                        </a:spcBef>
                        <a:spcAft>
                          <a:spcPts val="600"/>
                        </a:spcAft>
                        <a:buNone/>
                      </a:pPr>
                      <a:r>
                        <a:rPr b="1" lang="en-US"/>
                        <a:t>Supervised Machine learning Approach for Crop Yield Prediction in Agriculture Sector</a:t>
                      </a:r>
                      <a:r>
                        <a:rPr b="1" lang="en-US"/>
                        <a:t> - </a:t>
                      </a:r>
                      <a:r>
                        <a:rPr lang="en-US"/>
                        <a:t>Y. J. N. Kumar, V. Spandana, V. S. Vaishnavi, K. Neha and V. G. R. R. Devi</a:t>
                      </a:r>
                      <a:r>
                        <a:rPr b="1" lang="en-US"/>
                        <a:t>(2020)</a:t>
                      </a:r>
                      <a:br>
                        <a:rPr b="1" lang="en-US"/>
                      </a:br>
                      <a:br>
                        <a:rPr b="1" lang="en-US"/>
                      </a:br>
                      <a:endParaRPr b="1"/>
                    </a:p>
                  </a:txBody>
                  <a:tcPr marT="45725" marB="45725" marR="91450" marL="91450">
                    <a:lnT cap="flat" cmpd="sng" w="38100">
                      <a:solidFill>
                        <a:schemeClr val="lt1"/>
                      </a:solidFill>
                      <a:prstDash val="solid"/>
                      <a:round/>
                      <a:headEnd len="sm" w="sm" type="none"/>
                      <a:tailEnd len="sm" w="sm" type="none"/>
                    </a:lnT>
                  </a:tcPr>
                </a:tc>
                <a:tc>
                  <a:txBody>
                    <a:bodyPr/>
                    <a:lstStyle/>
                    <a:p>
                      <a:pPr indent="0" lvl="0" marL="0" marR="0" rtl="0" algn="just">
                        <a:lnSpc>
                          <a:spcPct val="100000"/>
                        </a:lnSpc>
                        <a:spcBef>
                          <a:spcPts val="0"/>
                        </a:spcBef>
                        <a:spcAft>
                          <a:spcPts val="0"/>
                        </a:spcAft>
                        <a:buNone/>
                      </a:pPr>
                      <a:r>
                        <a:rPr lang="en-US"/>
                        <a:t>The accuracies for yield prediction models varied across different studies.In this paper, a supervised machine learning approach is employed, reporting accuracies of 82.00% for Random Forest, 79.00% for Support Vector Regression, 78.00% for K-Nearest Neighbors, 76.00% for Decision Tree, and 75.00% for Linear Regression.</a:t>
                      </a:r>
                      <a:endParaRPr/>
                    </a:p>
                  </a:txBody>
                  <a:tcPr marT="45725" marB="45725" marR="91450" marL="91450">
                    <a:lnT cap="flat" cmpd="sng" w="38100">
                      <a:solidFill>
                        <a:schemeClr val="lt1"/>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Literature Survey</a:t>
            </a:r>
            <a:endParaRPr/>
          </a:p>
        </p:txBody>
      </p:sp>
      <p:graphicFrame>
        <p:nvGraphicFramePr>
          <p:cNvPr id="106" name="Google Shape;106;p18"/>
          <p:cNvGraphicFramePr/>
          <p:nvPr/>
        </p:nvGraphicFramePr>
        <p:xfrm>
          <a:off x="5" y="1264840"/>
          <a:ext cx="3000000" cy="3000000"/>
        </p:xfrm>
        <a:graphic>
          <a:graphicData uri="http://schemas.openxmlformats.org/drawingml/2006/table">
            <a:tbl>
              <a:tblPr bandRow="1" firstRow="1">
                <a:noFill/>
                <a:tableStyleId>{71BF2F51-715A-4AE6-A731-DB670945A614}</a:tableStyleId>
              </a:tblPr>
              <a:tblGrid>
                <a:gridCol w="4572000"/>
                <a:gridCol w="4572000"/>
              </a:tblGrid>
              <a:tr h="465975">
                <a:tc>
                  <a:txBody>
                    <a:bodyPr/>
                    <a:lstStyle/>
                    <a:p>
                      <a:pPr indent="0" lvl="0" marL="0" marR="0" rtl="0" algn="ctr">
                        <a:lnSpc>
                          <a:spcPct val="100000"/>
                        </a:lnSpc>
                        <a:spcBef>
                          <a:spcPts val="0"/>
                        </a:spcBef>
                        <a:spcAft>
                          <a:spcPts val="0"/>
                        </a:spcAft>
                        <a:buNone/>
                      </a:pPr>
                      <a:r>
                        <a:rPr lang="en-US"/>
                        <a:t>PAPER</a:t>
                      </a:r>
                      <a:endParaRPr/>
                    </a:p>
                  </a:txBody>
                  <a:tcPr marT="45725" marB="45725" marR="91450" marL="91450"/>
                </a:tc>
                <a:tc>
                  <a:txBody>
                    <a:bodyPr/>
                    <a:lstStyle/>
                    <a:p>
                      <a:pPr indent="0" lvl="0" marL="0" marR="0" rtl="0" algn="ctr">
                        <a:lnSpc>
                          <a:spcPct val="100000"/>
                        </a:lnSpc>
                        <a:spcBef>
                          <a:spcPts val="0"/>
                        </a:spcBef>
                        <a:spcAft>
                          <a:spcPts val="0"/>
                        </a:spcAft>
                        <a:buNone/>
                      </a:pPr>
                      <a:r>
                        <a:rPr lang="en-US"/>
                        <a:t>DESCRIPTION</a:t>
                      </a:r>
                      <a:endParaRPr/>
                    </a:p>
                  </a:txBody>
                  <a:tcPr marT="45725" marB="45725" marR="91450" marL="91450"/>
                </a:tc>
              </a:tr>
              <a:tr h="1781125">
                <a:tc>
                  <a:txBody>
                    <a:bodyPr/>
                    <a:lstStyle/>
                    <a:p>
                      <a:pPr indent="0" lvl="0" marL="0" rtl="0" algn="just">
                        <a:lnSpc>
                          <a:spcPct val="115000"/>
                        </a:lnSpc>
                        <a:spcBef>
                          <a:spcPts val="2400"/>
                        </a:spcBef>
                        <a:spcAft>
                          <a:spcPts val="600"/>
                        </a:spcAft>
                        <a:buNone/>
                      </a:pPr>
                      <a:r>
                        <a:rPr b="1" lang="en-US"/>
                        <a:t>AI-based Market Intelligence Systems for Farmer Collectives: A Case-study from India - </a:t>
                      </a:r>
                      <a:r>
                        <a:rPr lang="en-US"/>
                        <a:t>Ronak Ladhar, Sourav Sharma, Srikant Tangirala (+14) -</a:t>
                      </a:r>
                      <a:r>
                        <a:rPr b="1" lang="en-US"/>
                        <a:t> (2023)</a:t>
                      </a:r>
                      <a:endParaRPr b="1"/>
                    </a:p>
                  </a:txBody>
                  <a:tcPr marT="45725" marB="45725" marR="91450" marL="91450"/>
                </a:tc>
                <a:tc>
                  <a:txBody>
                    <a:bodyPr/>
                    <a:lstStyle/>
                    <a:p>
                      <a:pPr indent="0" lvl="0" marL="0" marR="0" rtl="0" algn="just">
                        <a:lnSpc>
                          <a:spcPct val="100000"/>
                        </a:lnSpc>
                        <a:spcBef>
                          <a:spcPts val="0"/>
                        </a:spcBef>
                        <a:spcAft>
                          <a:spcPts val="0"/>
                        </a:spcAft>
                        <a:buNone/>
                      </a:pPr>
                      <a:r>
                        <a:rPr lang="en-US"/>
                        <a:t>This paper presents a case study of an AI-based market intelligence system that was developed to help a network of farmer cooperatives in India growing soybeans.</a:t>
                      </a:r>
                      <a:br>
                        <a:rPr lang="en-US"/>
                      </a:br>
                      <a:r>
                        <a:rPr lang="en-US"/>
                        <a:t>It suggests the use of LSTM cells to predict price fluctuations.</a:t>
                      </a:r>
                      <a:endParaRPr/>
                    </a:p>
                  </a:txBody>
                  <a:tcPr marT="45725" marB="45725" marR="91450" marL="91450"/>
                </a:tc>
              </a:tr>
              <a:tr h="1631550">
                <a:tc>
                  <a:txBody>
                    <a:bodyPr/>
                    <a:lstStyle/>
                    <a:p>
                      <a:pPr indent="0" lvl="0" marL="0" rtl="0" algn="just">
                        <a:lnSpc>
                          <a:spcPct val="115000"/>
                        </a:lnSpc>
                        <a:spcBef>
                          <a:spcPts val="2400"/>
                        </a:spcBef>
                        <a:spcAft>
                          <a:spcPts val="600"/>
                        </a:spcAft>
                        <a:buNone/>
                      </a:pPr>
                      <a:r>
                        <a:rPr b="1" lang="en-US"/>
                        <a:t>Crop Suggestion using Data Mining Approaches</a:t>
                      </a:r>
                      <a:r>
                        <a:rPr b="1" lang="en-US"/>
                        <a:t> — </a:t>
                      </a:r>
                      <a:r>
                        <a:rPr lang="en-US"/>
                        <a:t>S. Salankar, A. Salankar, A. Sune, P. Suryavansh and H. Kumar</a:t>
                      </a:r>
                      <a:r>
                        <a:rPr b="1" lang="en-US"/>
                        <a:t> (2021)</a:t>
                      </a:r>
                      <a:endParaRPr b="1"/>
                    </a:p>
                  </a:txBody>
                  <a:tcPr marT="45725" marB="45725" marR="91450" marL="91450"/>
                </a:tc>
                <a:tc>
                  <a:txBody>
                    <a:bodyPr/>
                    <a:lstStyle/>
                    <a:p>
                      <a:pPr indent="0" lvl="0" marL="0" rtl="0" algn="just">
                        <a:lnSpc>
                          <a:spcPct val="115000"/>
                        </a:lnSpc>
                        <a:spcBef>
                          <a:spcPts val="1200"/>
                        </a:spcBef>
                        <a:spcAft>
                          <a:spcPts val="1200"/>
                        </a:spcAft>
                        <a:buNone/>
                      </a:pPr>
                      <a:r>
                        <a:rPr lang="en-US"/>
                        <a:t>This research paper used data mining to enhance agricultural decision-making. With K-Nearest Neighbors achieving 87.23% accuracy, Support Vector Machines at 82.11%, and Decision Tree at 85%, these algorithms prove instrumental in suggesting optimal crops for cultivation. The precision of these models offers valuable insights, contributing significantly to the efficiency and productivity of agricultural practices.</a:t>
                      </a:r>
                      <a:endParaRPr/>
                    </a:p>
                  </a:txBody>
                  <a:tcPr marT="45725" marB="45725" marR="91450" marL="914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a:t>Limitation of Existing system or research gap</a:t>
            </a:r>
            <a:endParaRPr/>
          </a:p>
          <a:p>
            <a:pPr indent="0" lvl="0" marL="0" rtl="0" algn="l">
              <a:lnSpc>
                <a:spcPct val="100000"/>
              </a:lnSpc>
              <a:spcBef>
                <a:spcPts val="0"/>
              </a:spcBef>
              <a:spcAft>
                <a:spcPts val="0"/>
              </a:spcAft>
              <a:buSzPts val="2800"/>
              <a:buNone/>
            </a:pPr>
            <a:r>
              <a:t/>
            </a:r>
            <a:endParaRPr/>
          </a:p>
        </p:txBody>
      </p:sp>
      <p:sp>
        <p:nvSpPr>
          <p:cNvPr id="112" name="Google Shape;112;p19"/>
          <p:cNvSpPr txBox="1"/>
          <p:nvPr>
            <p:ph idx="1" type="body"/>
          </p:nvPr>
        </p:nvSpPr>
        <p:spPr>
          <a:xfrm>
            <a:off x="311700" y="1505700"/>
            <a:ext cx="8520600" cy="30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t>Some existing systems:</a:t>
            </a:r>
            <a:endParaRPr sz="1600"/>
          </a:p>
          <a:p>
            <a:pPr indent="0" lvl="0" marL="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US" sz="1600"/>
              <a:t>Government of India - Farmers’ Portal:</a:t>
            </a:r>
            <a:br>
              <a:rPr lang="en-US" sz="1600"/>
            </a:br>
            <a:r>
              <a:rPr lang="en-US" sz="1600" u="sng">
                <a:solidFill>
                  <a:schemeClr val="hlink"/>
                </a:solidFill>
                <a:hlinkClick r:id="rId3"/>
              </a:rPr>
              <a:t>https://farmer.gov.in/</a:t>
            </a:r>
            <a:br>
              <a:rPr lang="en-US" sz="1600"/>
            </a:br>
            <a:endParaRPr sz="1600"/>
          </a:p>
          <a:p>
            <a:pPr indent="-330200" lvl="0" marL="457200" rtl="0" algn="l">
              <a:lnSpc>
                <a:spcPct val="115000"/>
              </a:lnSpc>
              <a:spcBef>
                <a:spcPts val="0"/>
              </a:spcBef>
              <a:spcAft>
                <a:spcPts val="0"/>
              </a:spcAft>
              <a:buSzPts val="1600"/>
              <a:buChar char="-"/>
            </a:pPr>
            <a:r>
              <a:rPr lang="en-US" sz="1600"/>
              <a:t>FarmOS (US Based)</a:t>
            </a:r>
            <a:br>
              <a:rPr lang="en-US" sz="1600"/>
            </a:br>
            <a:r>
              <a:rPr lang="en-US" sz="1600" u="sng">
                <a:solidFill>
                  <a:schemeClr val="hlink"/>
                </a:solidFill>
                <a:hlinkClick r:id="rId4"/>
              </a:rPr>
              <a:t>https://farmos.org/</a:t>
            </a:r>
            <a:endParaRPr sz="1600"/>
          </a:p>
        </p:txBody>
      </p:sp>
      <p:pic>
        <p:nvPicPr>
          <p:cNvPr id="113" name="Google Shape;113;p19"/>
          <p:cNvPicPr preferRelativeResize="0"/>
          <p:nvPr/>
        </p:nvPicPr>
        <p:blipFill>
          <a:blip r:embed="rId5">
            <a:alphaModFix/>
          </a:blip>
          <a:stretch>
            <a:fillRect/>
          </a:stretch>
        </p:blipFill>
        <p:spPr>
          <a:xfrm>
            <a:off x="5344325" y="1332450"/>
            <a:ext cx="3399150" cy="1711025"/>
          </a:xfrm>
          <a:prstGeom prst="rect">
            <a:avLst/>
          </a:prstGeom>
          <a:noFill/>
          <a:ln>
            <a:noFill/>
          </a:ln>
        </p:spPr>
      </p:pic>
      <p:pic>
        <p:nvPicPr>
          <p:cNvPr id="114" name="Google Shape;114;p19"/>
          <p:cNvPicPr preferRelativeResize="0"/>
          <p:nvPr/>
        </p:nvPicPr>
        <p:blipFill>
          <a:blip r:embed="rId6">
            <a:alphaModFix/>
          </a:blip>
          <a:stretch>
            <a:fillRect/>
          </a:stretch>
        </p:blipFill>
        <p:spPr>
          <a:xfrm>
            <a:off x="4801737" y="3167675"/>
            <a:ext cx="4030588" cy="1791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a:t>Limitation of Existing system or research gap</a:t>
            </a:r>
            <a:endParaRPr/>
          </a:p>
          <a:p>
            <a:pPr indent="0" lvl="0" marL="0" rtl="0" algn="l">
              <a:lnSpc>
                <a:spcPct val="100000"/>
              </a:lnSpc>
              <a:spcBef>
                <a:spcPts val="0"/>
              </a:spcBef>
              <a:spcAft>
                <a:spcPts val="0"/>
              </a:spcAft>
              <a:buSzPts val="2800"/>
              <a:buNone/>
            </a:pPr>
            <a:r>
              <a:t/>
            </a:r>
            <a:endParaRPr/>
          </a:p>
        </p:txBody>
      </p:sp>
      <p:sp>
        <p:nvSpPr>
          <p:cNvPr id="120" name="Google Shape;120;p20"/>
          <p:cNvSpPr txBox="1"/>
          <p:nvPr>
            <p:ph idx="1" type="body"/>
          </p:nvPr>
        </p:nvSpPr>
        <p:spPr>
          <a:xfrm>
            <a:off x="311700" y="1505700"/>
            <a:ext cx="8520600" cy="3076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AutoNum type="arabicPeriod"/>
            </a:pPr>
            <a:r>
              <a:rPr lang="en-US" sz="1600"/>
              <a:t>Non-existence of a combinational system for crop suggestion, Price prediction and recommendation of measures.</a:t>
            </a:r>
            <a:endParaRPr sz="1600"/>
          </a:p>
          <a:p>
            <a:pPr indent="0" lvl="0" marL="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AutoNum type="arabicPeriod"/>
            </a:pPr>
            <a:r>
              <a:rPr lang="en-US" sz="1600"/>
              <a:t>Fluctuation in the price of goods in Market places resulting in loss of farmer.</a:t>
            </a:r>
            <a:endParaRPr sz="1600"/>
          </a:p>
          <a:p>
            <a:pPr indent="0" lvl="0" marL="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AutoNum type="arabicPeriod"/>
            </a:pPr>
            <a:r>
              <a:rPr lang="en-US" sz="1600"/>
              <a:t>Absence of user Friendly UI for the use of Farmer who come from uneducated background.</a:t>
            </a:r>
            <a:br>
              <a:rPr lang="en-US" sz="1600"/>
            </a:br>
            <a:endParaRPr sz="1600"/>
          </a:p>
          <a:p>
            <a:pPr indent="-330200" lvl="0" marL="457200" rtl="0" algn="l">
              <a:lnSpc>
                <a:spcPct val="115000"/>
              </a:lnSpc>
              <a:spcBef>
                <a:spcPts val="0"/>
              </a:spcBef>
              <a:spcAft>
                <a:spcPts val="0"/>
              </a:spcAft>
              <a:buSzPts val="1600"/>
              <a:buAutoNum type="arabicPeriod"/>
            </a:pPr>
            <a:r>
              <a:rPr lang="en-US" sz="1600"/>
              <a:t>No good </a:t>
            </a:r>
            <a:r>
              <a:rPr lang="en-US" sz="1600"/>
              <a:t>indigenous</a:t>
            </a:r>
            <a:r>
              <a:rPr lang="en-US" sz="1600"/>
              <a:t> solution like FarmOS.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